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66" r:id="rId1"/>
  </p:sldMasterIdLst>
  <p:notesMasterIdLst>
    <p:notesMasterId r:id="rId22"/>
  </p:notesMasterIdLst>
  <p:handoutMasterIdLst>
    <p:handoutMasterId r:id="rId23"/>
  </p:handoutMasterIdLst>
  <p:sldIdLst>
    <p:sldId id="700" r:id="rId2"/>
    <p:sldId id="608" r:id="rId3"/>
    <p:sldId id="715" r:id="rId4"/>
    <p:sldId id="717" r:id="rId5"/>
    <p:sldId id="719" r:id="rId6"/>
    <p:sldId id="720" r:id="rId7"/>
    <p:sldId id="610" r:id="rId8"/>
    <p:sldId id="658" r:id="rId9"/>
    <p:sldId id="668" r:id="rId10"/>
    <p:sldId id="669" r:id="rId11"/>
    <p:sldId id="670" r:id="rId12"/>
    <p:sldId id="674" r:id="rId13"/>
    <p:sldId id="676" r:id="rId14"/>
    <p:sldId id="677" r:id="rId15"/>
    <p:sldId id="680" r:id="rId16"/>
    <p:sldId id="660" r:id="rId17"/>
    <p:sldId id="663" r:id="rId18"/>
    <p:sldId id="274" r:id="rId19"/>
    <p:sldId id="713" r:id="rId20"/>
    <p:sldId id="722" r:id="rId21"/>
  </p:sldIdLst>
  <p:sldSz cx="9144000" cy="6858000" type="screen4x3"/>
  <p:notesSz cx="6784975"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CD53AD"/>
    <a:srgbClr val="000099"/>
    <a:srgbClr val="64886D"/>
    <a:srgbClr val="99FF99"/>
    <a:srgbClr val="F9FC70"/>
    <a:srgbClr val="660033"/>
    <a:srgbClr val="FFFF00"/>
    <a:srgbClr val="0066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91" autoAdjust="0"/>
    <p:restoredTop sz="50000" autoAdjust="0"/>
  </p:normalViewPr>
  <p:slideViewPr>
    <p:cSldViewPr>
      <p:cViewPr varScale="1">
        <p:scale>
          <a:sx n="66" d="100"/>
          <a:sy n="66" d="100"/>
        </p:scale>
        <p:origin x="12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3249" y="0"/>
            <a:ext cx="2940156" cy="495300"/>
          </a:xfrm>
          <a:prstGeom prst="rect">
            <a:avLst/>
          </a:prstGeom>
        </p:spPr>
        <p:txBody>
          <a:bodyPr vert="horz" lIns="91440" tIns="45720" rIns="91440" bIns="45720" rtlCol="0"/>
          <a:lstStyle>
            <a:lvl1pPr algn="r">
              <a:defRPr sz="1200"/>
            </a:lvl1pPr>
          </a:lstStyle>
          <a:p>
            <a:fld id="{EAD8AF80-8CA6-47FD-ABFA-3B4F012B989B}" type="datetimeFigureOut">
              <a:rPr lang="it-IT" smtClean="0"/>
              <a:t>01/05/2019</a:t>
            </a:fld>
            <a:endParaRPr lang="it-IT"/>
          </a:p>
        </p:txBody>
      </p:sp>
      <p:sp>
        <p:nvSpPr>
          <p:cNvPr id="4" name="Segnaposto piè di pagina 3"/>
          <p:cNvSpPr>
            <a:spLocks noGrp="1"/>
          </p:cNvSpPr>
          <p:nvPr>
            <p:ph type="ftr" sz="quarter" idx="2"/>
          </p:nvPr>
        </p:nvSpPr>
        <p:spPr>
          <a:xfrm>
            <a:off x="0" y="9408981"/>
            <a:ext cx="2940156" cy="4953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3249" y="9408981"/>
            <a:ext cx="2940156" cy="495300"/>
          </a:xfrm>
          <a:prstGeom prst="rect">
            <a:avLst/>
          </a:prstGeom>
        </p:spPr>
        <p:txBody>
          <a:bodyPr vert="horz" lIns="91440" tIns="45720" rIns="91440" bIns="45720" rtlCol="0" anchor="b"/>
          <a:lstStyle>
            <a:lvl1pPr algn="r">
              <a:defRPr sz="1200"/>
            </a:lvl1pPr>
          </a:lstStyle>
          <a:p>
            <a:fld id="{BE774045-0643-487D-9339-0EE2563D6A0A}" type="slidenum">
              <a:rPr lang="it-IT" smtClean="0"/>
              <a:t>‹N›</a:t>
            </a:fld>
            <a:endParaRPr lang="it-IT"/>
          </a:p>
        </p:txBody>
      </p:sp>
    </p:spTree>
    <p:extLst>
      <p:ext uri="{BB962C8B-B14F-4D97-AF65-F5344CB8AC3E}">
        <p14:creationId xmlns:p14="http://schemas.microsoft.com/office/powerpoint/2010/main" val="239675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3249" y="0"/>
            <a:ext cx="2940156" cy="495300"/>
          </a:xfrm>
          <a:prstGeom prst="rect">
            <a:avLst/>
          </a:prstGeom>
        </p:spPr>
        <p:txBody>
          <a:bodyPr vert="horz" lIns="91440" tIns="45720" rIns="91440" bIns="45720" rtlCol="0"/>
          <a:lstStyle>
            <a:lvl1pPr algn="r">
              <a:defRPr sz="1200"/>
            </a:lvl1pPr>
          </a:lstStyle>
          <a:p>
            <a:fld id="{9B8DA950-B58D-4411-975F-F1A5D9F7D85D}" type="datetimeFigureOut">
              <a:rPr lang="it-IT" smtClean="0"/>
              <a:pPr/>
              <a:t>01/05/2019</a:t>
            </a:fld>
            <a:endParaRPr lang="it-IT"/>
          </a:p>
        </p:txBody>
      </p:sp>
      <p:sp>
        <p:nvSpPr>
          <p:cNvPr id="4" name="Segnaposto immagine diapositiva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8498" y="4705350"/>
            <a:ext cx="5427980" cy="44577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a:defRPr sz="1200"/>
            </a:lvl1pPr>
          </a:lstStyle>
          <a:p>
            <a:fld id="{793235CB-F00B-44CB-9443-D0CF66E30473}" type="slidenum">
              <a:rPr lang="it-IT" smtClean="0"/>
              <a:pPr/>
              <a:t>‹N›</a:t>
            </a:fld>
            <a:endParaRPr lang="it-IT"/>
          </a:p>
        </p:txBody>
      </p:sp>
    </p:spTree>
    <p:extLst>
      <p:ext uri="{BB962C8B-B14F-4D97-AF65-F5344CB8AC3E}">
        <p14:creationId xmlns:p14="http://schemas.microsoft.com/office/powerpoint/2010/main" val="84152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3</a:t>
            </a:fld>
            <a:endParaRPr lang="en-GB"/>
          </a:p>
        </p:txBody>
      </p:sp>
    </p:spTree>
    <p:extLst>
      <p:ext uri="{BB962C8B-B14F-4D97-AF65-F5344CB8AC3E}">
        <p14:creationId xmlns:p14="http://schemas.microsoft.com/office/powerpoint/2010/main" val="125360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4</a:t>
            </a:fld>
            <a:endParaRPr lang="en-GB"/>
          </a:p>
        </p:txBody>
      </p:sp>
    </p:spTree>
    <p:extLst>
      <p:ext uri="{BB962C8B-B14F-4D97-AF65-F5344CB8AC3E}">
        <p14:creationId xmlns:p14="http://schemas.microsoft.com/office/powerpoint/2010/main" val="1698081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6</a:t>
            </a:fld>
            <a:endParaRPr lang="en-GB"/>
          </a:p>
        </p:txBody>
      </p:sp>
    </p:spTree>
    <p:extLst>
      <p:ext uri="{BB962C8B-B14F-4D97-AF65-F5344CB8AC3E}">
        <p14:creationId xmlns:p14="http://schemas.microsoft.com/office/powerpoint/2010/main" val="3511272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10</a:t>
            </a:fld>
            <a:endParaRPr lang="en-GB"/>
          </a:p>
        </p:txBody>
      </p:sp>
    </p:spTree>
    <p:extLst>
      <p:ext uri="{BB962C8B-B14F-4D97-AF65-F5344CB8AC3E}">
        <p14:creationId xmlns:p14="http://schemas.microsoft.com/office/powerpoint/2010/main" val="355793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16</a:t>
            </a:fld>
            <a:endParaRPr lang="en-GB"/>
          </a:p>
        </p:txBody>
      </p:sp>
    </p:spTree>
    <p:extLst>
      <p:ext uri="{BB962C8B-B14F-4D97-AF65-F5344CB8AC3E}">
        <p14:creationId xmlns:p14="http://schemas.microsoft.com/office/powerpoint/2010/main" val="3409430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it-IT"/>
              <a:t>Fare clic per modificare lo stile del titolo</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26B1F2B0-5A93-4A21-9A06-8D96E20876D0}" type="datetime1">
              <a:rPr lang="it-IT" smtClean="0"/>
              <a:t>01/05/2019</a:t>
            </a:fld>
            <a:endParaRPr lang="it-IT"/>
          </a:p>
        </p:txBody>
      </p:sp>
      <p:sp>
        <p:nvSpPr>
          <p:cNvPr id="5" name="Footer Placeholder 4"/>
          <p:cNvSpPr>
            <a:spLocks noGrp="1"/>
          </p:cNvSpPr>
          <p:nvPr>
            <p:ph type="ftr" sz="quarter" idx="11"/>
          </p:nvPr>
        </p:nvSpPr>
        <p:spPr>
          <a:xfrm>
            <a:off x="1900237" y="5410202"/>
            <a:ext cx="3843665" cy="365125"/>
          </a:xfrm>
        </p:spPr>
        <p:txBody>
          <a:bodyPr/>
          <a:lstStyle/>
          <a:p>
            <a:endParaRPr lang="it-IT"/>
          </a:p>
        </p:txBody>
      </p:sp>
      <p:sp>
        <p:nvSpPr>
          <p:cNvPr id="6" name="Slide Number Placeholder 5"/>
          <p:cNvSpPr>
            <a:spLocks noGrp="1"/>
          </p:cNvSpPr>
          <p:nvPr>
            <p:ph type="sldNum" sz="quarter" idx="12"/>
          </p:nvPr>
        </p:nvSpPr>
        <p:spPr>
          <a:xfrm>
            <a:off x="7915603" y="5410200"/>
            <a:ext cx="578317" cy="365125"/>
          </a:xfrm>
        </p:spPr>
        <p:txBody>
          <a:bodyPr/>
          <a:lstStyle/>
          <a:p>
            <a:fld id="{61BC23D8-5C85-4539-9172-3497310E4995}" type="slidenum">
              <a:rPr lang="it-IT" smtClean="0"/>
              <a:pPr/>
              <a:t>‹N›</a:t>
            </a:fld>
            <a:endParaRPr lang="it-IT"/>
          </a:p>
        </p:txBody>
      </p:sp>
    </p:spTree>
    <p:extLst>
      <p:ext uri="{BB962C8B-B14F-4D97-AF65-F5344CB8AC3E}">
        <p14:creationId xmlns:p14="http://schemas.microsoft.com/office/powerpoint/2010/main" val="235449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14891316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2329263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9519924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2493922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4" name="Footer Placeholder 3"/>
          <p:cNvSpPr>
            <a:spLocks noGrp="1"/>
          </p:cNvSpPr>
          <p:nvPr>
            <p:ph type="ftr" sz="quarter" idx="11"/>
          </p:nvPr>
        </p:nvSpPr>
        <p:spPr/>
        <p:txBody>
          <a:bodyPr/>
          <a:lstStyle/>
          <a:p>
            <a:endParaRPr lang="it-IT">
              <a:solidFill>
                <a:prstClr val="black">
                  <a:tint val="75000"/>
                </a:prstClr>
              </a:solidFill>
            </a:endParaRPr>
          </a:p>
        </p:txBody>
      </p:sp>
      <p:sp>
        <p:nvSpPr>
          <p:cNvPr id="5" name="Slide Number Placeholder 4"/>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98001599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4" name="Footer Placeholder 3"/>
          <p:cNvSpPr>
            <a:spLocks noGrp="1"/>
          </p:cNvSpPr>
          <p:nvPr>
            <p:ph type="ftr" sz="quarter" idx="11"/>
          </p:nvPr>
        </p:nvSpPr>
        <p:spPr/>
        <p:txBody>
          <a:bodyPr/>
          <a:lstStyle>
            <a:lvl1pPr>
              <a:defRPr cap="all" baseline="0"/>
            </a:lvl1pPr>
          </a:lstStyle>
          <a:p>
            <a:endParaRPr lang="it-IT">
              <a:solidFill>
                <a:prstClr val="black">
                  <a:tint val="75000"/>
                </a:prstClr>
              </a:solidFill>
            </a:endParaRPr>
          </a:p>
        </p:txBody>
      </p:sp>
      <p:sp>
        <p:nvSpPr>
          <p:cNvPr id="5" name="Slide Number Placeholder 4"/>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73294332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5415DC-3DAD-451A-B839-EEFE47963C07}" type="datetime1">
              <a:rPr lang="it-IT" smtClean="0"/>
              <a:t>01/05/2019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10A95D88-3A0C-AA4C-9C71-BE2D90E66D5B}"/>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312736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8F78D0-E5FE-4134-ADA8-65E9CE47C676}" type="datetime1">
              <a:rPr lang="it-IT" smtClean="0"/>
              <a:t>01/05/2019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spTree>
    <p:extLst>
      <p:ext uri="{BB962C8B-B14F-4D97-AF65-F5344CB8AC3E}">
        <p14:creationId xmlns:p14="http://schemas.microsoft.com/office/powerpoint/2010/main" val="2326125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it-IT"/>
              <a:t>Fare clic per modificare lo stile del titolo</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CFC37255-56C3-4D1C-95F4-199F5DF76FE3}" type="datetime1">
              <a:rPr lang="it-IT" smtClean="0"/>
              <a:t>01/05/2019</a:t>
            </a:fld>
            <a:endParaRPr lang="it-IT"/>
          </a:p>
        </p:txBody>
      </p:sp>
      <p:sp>
        <p:nvSpPr>
          <p:cNvPr id="50" name="Footer Placeholder 4"/>
          <p:cNvSpPr>
            <a:spLocks noGrp="1"/>
          </p:cNvSpPr>
          <p:nvPr>
            <p:ph type="ftr" sz="quarter" idx="11"/>
          </p:nvPr>
        </p:nvSpPr>
        <p:spPr>
          <a:xfrm>
            <a:off x="856059" y="5883276"/>
            <a:ext cx="4679482" cy="365125"/>
          </a:xfrm>
        </p:spPr>
        <p:txBody>
          <a:bodyPr/>
          <a:lstStyle/>
          <a:p>
            <a:endParaRPr lang="it-IT"/>
          </a:p>
        </p:txBody>
      </p:sp>
      <p:sp>
        <p:nvSpPr>
          <p:cNvPr id="51" name="Slide Number Placeholder 5"/>
          <p:cNvSpPr>
            <a:spLocks noGrp="1"/>
          </p:cNvSpPr>
          <p:nvPr>
            <p:ph type="sldNum" sz="quarter" idx="12"/>
          </p:nvPr>
        </p:nvSpPr>
        <p:spPr>
          <a:xfrm>
            <a:off x="7707241" y="5883275"/>
            <a:ext cx="578317" cy="365125"/>
          </a:xfrm>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D48B490A-38C3-D049-BE0C-90D5F142694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08684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0DB1074-489D-40A6-BE18-7F2D8249BCF0}" type="datetime1">
              <a:rPr lang="it-IT" smtClean="0"/>
              <a:t>01/05/2019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643CEDA0-2E91-A642-998F-D60BD7889CFF}"/>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06975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5810445-1F54-4411-8224-3AB1B73CF7EB}" type="datetime1">
              <a:rPr lang="it-IT" smtClean="0"/>
              <a:t>01/05/2019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713BBE0F-07CF-C04F-A399-0E41BA20D636}"/>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79930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56058" y="3073398"/>
            <a:ext cx="3658793"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3073398"/>
            <a:ext cx="3656408"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4A530D0-17DE-4462-AA75-3DCB2590EB20}" type="datetime1">
              <a:rPr lang="it-IT" smtClean="0"/>
              <a:t>01/05/2019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1BC23D8-5C85-4539-9172-3497310E4995}" type="slidenum">
              <a:rPr lang="it-IT" smtClean="0"/>
              <a:pPr/>
              <a:t>‹N›</a:t>
            </a:fld>
            <a:endParaRPr lang="it-IT"/>
          </a:p>
        </p:txBody>
      </p:sp>
      <p:pic>
        <p:nvPicPr>
          <p:cNvPr id="10" name="Picture 8" descr="Risultati immagini per logo miur">
            <a:extLst>
              <a:ext uri="{FF2B5EF4-FFF2-40B4-BE49-F238E27FC236}">
                <a16:creationId xmlns:a16="http://schemas.microsoft.com/office/drawing/2014/main" id="{4A85B052-4EEF-1543-8CED-D342F984570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1781262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1AC3D3E5-1B9D-42D7-A7EA-0ECCCAC7B2B1}" type="datetime1">
              <a:rPr lang="it-IT" smtClean="0"/>
              <a:t>01/05/2019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1BC23D8-5C85-4539-9172-3497310E4995}" type="slidenum">
              <a:rPr lang="it-IT" smtClean="0"/>
              <a:pPr/>
              <a:t>‹N›</a:t>
            </a:fld>
            <a:endParaRPr lang="it-IT"/>
          </a:p>
        </p:txBody>
      </p:sp>
      <p:pic>
        <p:nvPicPr>
          <p:cNvPr id="6" name="Picture 8" descr="Risultati immagini per logo miur">
            <a:extLst>
              <a:ext uri="{FF2B5EF4-FFF2-40B4-BE49-F238E27FC236}">
                <a16:creationId xmlns:a16="http://schemas.microsoft.com/office/drawing/2014/main" id="{F5128C4F-DFC8-1944-9584-A6DE9BFF3106}"/>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03833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3B772-4A2C-47B0-94B6-28147521463C}" type="datetime1">
              <a:rPr lang="it-IT" smtClean="0"/>
              <a:t>01/05/2019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1BC23D8-5C85-4539-9172-3497310E4995}" type="slidenum">
              <a:rPr lang="it-IT" smtClean="0"/>
              <a:pPr/>
              <a:t>‹N›</a:t>
            </a:fld>
            <a:endParaRPr lang="it-IT"/>
          </a:p>
        </p:txBody>
      </p:sp>
      <p:pic>
        <p:nvPicPr>
          <p:cNvPr id="5" name="Picture 8" descr="Risultati immagini per logo miur">
            <a:extLst>
              <a:ext uri="{FF2B5EF4-FFF2-40B4-BE49-F238E27FC236}">
                <a16:creationId xmlns:a16="http://schemas.microsoft.com/office/drawing/2014/main" id="{B1B730EC-EEDA-FE43-9543-D03A7F0A72FB}"/>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678719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FF14E26-6247-4285-82D7-48D55A6891C8}" type="datetime1">
              <a:rPr lang="it-IT" smtClean="0"/>
              <a:t>01/05/2019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5FFAA024-B265-BC46-A7D8-25685FC64BD1}"/>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1520272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859431C-1541-454D-B1E3-37354481FE26}" type="datetime1">
              <a:rPr lang="it-IT" smtClean="0"/>
              <a:t>01/05/2019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ECC1854B-1888-6545-B89D-326C24EDBCE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25163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8879749-4374-4EFA-B35A-D546D94019CD}" type="datetime1">
              <a:rPr lang="it-IT" smtClean="0">
                <a:solidFill>
                  <a:prstClr val="black">
                    <a:tint val="75000"/>
                  </a:prstClr>
                </a:solidFill>
              </a:rPr>
              <a:t>01/05/2019</a:t>
            </a:fld>
            <a:endParaRPr lang="it-IT">
              <a:solidFill>
                <a:prstClr val="black">
                  <a:tint val="75000"/>
                </a:prstClr>
              </a:solidFill>
            </a:endParaRPr>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it-IT">
              <a:solidFill>
                <a:prstClr val="black">
                  <a:tint val="75000"/>
                </a:prstClr>
              </a:solidFill>
            </a:endParaRPr>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92195814"/>
      </p:ext>
    </p:extLst>
  </p:cSld>
  <p:clrMap bg1="dk1" tx1="lt1" bg2="dk2" tx2="lt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8" r:id="rId12"/>
    <p:sldLayoutId id="2147484079" r:id="rId13"/>
    <p:sldLayoutId id="2147484080" r:id="rId14"/>
    <p:sldLayoutId id="2147484081" r:id="rId15"/>
    <p:sldLayoutId id="2147484082" r:id="rId16"/>
    <p:sldLayoutId id="2147484083"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685800" y="908720"/>
            <a:ext cx="7772400" cy="3024335"/>
          </a:xfrm>
          <a:solidFill>
            <a:schemeClr val="bg2">
              <a:lumMod val="20000"/>
              <a:lumOff val="80000"/>
            </a:schemeClr>
          </a:solidFill>
          <a:ln>
            <a:solidFill>
              <a:schemeClr val="accent1"/>
            </a:solidFill>
          </a:ln>
        </p:spPr>
        <p:txBody>
          <a:bodyPr>
            <a:noAutofit/>
          </a:bodyPr>
          <a:lstStyle/>
          <a:p>
            <a:r>
              <a:rPr lang="it-IT" sz="4400" b="1" dirty="0">
                <a:solidFill>
                  <a:schemeClr val="bg2">
                    <a:lumMod val="75000"/>
                  </a:schemeClr>
                </a:solidFill>
              </a:rPr>
              <a:t>Architettura dei nuovi percorsi di istruzione professionale e personalizzazione degli apprendimenti</a:t>
            </a:r>
          </a:p>
        </p:txBody>
      </p:sp>
      <p:sp>
        <p:nvSpPr>
          <p:cNvPr id="6" name="Sottotitolo 5"/>
          <p:cNvSpPr>
            <a:spLocks noGrp="1"/>
          </p:cNvSpPr>
          <p:nvPr>
            <p:ph type="subTitle" idx="1"/>
          </p:nvPr>
        </p:nvSpPr>
        <p:spPr>
          <a:xfrm>
            <a:off x="1786114" y="4007788"/>
            <a:ext cx="6672086" cy="1799778"/>
          </a:xfrm>
        </p:spPr>
        <p:txBody>
          <a:bodyPr>
            <a:normAutofit fontScale="92500" lnSpcReduction="10000"/>
          </a:bodyPr>
          <a:lstStyle/>
          <a:p>
            <a:endParaRPr lang="it-IT" dirty="0"/>
          </a:p>
          <a:p>
            <a:r>
              <a:rPr lang="it-IT" dirty="0"/>
              <a:t>Seminario regionale «I nuovi professionali»</a:t>
            </a:r>
          </a:p>
          <a:p>
            <a:r>
              <a:rPr lang="it-IT" dirty="0"/>
              <a:t>Padova, 19.2.2019</a:t>
            </a:r>
          </a:p>
          <a:p>
            <a:pPr algn="r"/>
            <a:r>
              <a:rPr lang="it-IT" sz="2000" dirty="0"/>
              <a:t>a cura di Arduino </a:t>
            </a:r>
            <a:r>
              <a:rPr lang="it-IT" sz="2000" dirty="0" err="1"/>
              <a:t>Salatin</a:t>
            </a:r>
            <a:endParaRPr lang="it-IT" sz="2000" dirty="0"/>
          </a:p>
        </p:txBody>
      </p:sp>
      <p:sp>
        <p:nvSpPr>
          <p:cNvPr id="4" name="Segnaposto numero diapositiva 3"/>
          <p:cNvSpPr>
            <a:spLocks noGrp="1"/>
          </p:cNvSpPr>
          <p:nvPr>
            <p:ph type="sldNum" sz="quarter" idx="12"/>
          </p:nvPr>
        </p:nvSpPr>
        <p:spPr/>
        <p:txBody>
          <a:bodyPr/>
          <a:lstStyle/>
          <a:p>
            <a:fld id="{61BC23D8-5C85-4539-9172-3497310E4995}" type="slidenum">
              <a:rPr lang="it-IT" smtClean="0"/>
              <a:pPr/>
              <a:t>1</a:t>
            </a:fld>
            <a:endParaRPr lang="it-IT"/>
          </a:p>
        </p:txBody>
      </p:sp>
    </p:spTree>
    <p:extLst>
      <p:ext uri="{BB962C8B-B14F-4D97-AF65-F5344CB8AC3E}">
        <p14:creationId xmlns:p14="http://schemas.microsoft.com/office/powerpoint/2010/main" val="319182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BBD3AEE3-A7D9-42BE-99EA-613AE2796FF0}"/>
              </a:ext>
            </a:extLst>
          </p:cNvPr>
          <p:cNvSpPr txBox="1"/>
          <p:nvPr/>
        </p:nvSpPr>
        <p:spPr>
          <a:xfrm>
            <a:off x="6675782" y="-171400"/>
            <a:ext cx="184731" cy="461665"/>
          </a:xfrm>
          <a:prstGeom prst="rect">
            <a:avLst/>
          </a:prstGeom>
          <a:solidFill>
            <a:schemeClr val="bg2"/>
          </a:solidFill>
        </p:spPr>
        <p:txBody>
          <a:bodyPr wrap="none" rtlCol="0">
            <a:spAutoFit/>
          </a:bodyPr>
          <a:lstStyle/>
          <a:p>
            <a:pPr algn="just"/>
            <a:endParaRPr lang="it-IT" sz="2400" dirty="0">
              <a:latin typeface="Calibri" panose="020F0502020204030204" pitchFamily="34" charset="0"/>
            </a:endParaRPr>
          </a:p>
        </p:txBody>
      </p:sp>
      <p:sp>
        <p:nvSpPr>
          <p:cNvPr id="3" name="Titolo 2"/>
          <p:cNvSpPr>
            <a:spLocks noGrp="1"/>
          </p:cNvSpPr>
          <p:nvPr>
            <p:ph type="title"/>
          </p:nvPr>
        </p:nvSpPr>
        <p:spPr>
          <a:xfrm>
            <a:off x="856060" y="0"/>
            <a:ext cx="7429499" cy="1052736"/>
          </a:xfrm>
        </p:spPr>
        <p:txBody>
          <a:bodyPr>
            <a:normAutofit fontScale="90000"/>
          </a:bodyPr>
          <a:lstStyle/>
          <a:p>
            <a:pPr lvl="0" algn="ctr"/>
            <a:r>
              <a:rPr lang="it-IT" sz="3600" b="1" dirty="0">
                <a:effectLst>
                  <a:outerShdw blurRad="38100" dist="38100" dir="2700000" algn="tl">
                    <a:srgbClr val="000000">
                      <a:alpha val="43137"/>
                    </a:srgbClr>
                  </a:outerShdw>
                </a:effectLst>
              </a:rPr>
              <a:t>Alcune caratteristiche chiave del PFI</a:t>
            </a:r>
            <a:endParaRPr lang="it-IT" sz="3600" dirty="0"/>
          </a:p>
        </p:txBody>
      </p:sp>
      <p:sp>
        <p:nvSpPr>
          <p:cNvPr id="4" name="Segnaposto contenuto 3"/>
          <p:cNvSpPr>
            <a:spLocks noGrp="1"/>
          </p:cNvSpPr>
          <p:nvPr>
            <p:ph idx="1"/>
          </p:nvPr>
        </p:nvSpPr>
        <p:spPr>
          <a:xfrm>
            <a:off x="684609" y="1348333"/>
            <a:ext cx="7772400" cy="3520827"/>
          </a:xfrm>
          <a:noFill/>
          <a:ln>
            <a:solidFill>
              <a:schemeClr val="accent1"/>
            </a:solidFill>
          </a:ln>
        </p:spPr>
        <p:txBody>
          <a:bodyPr>
            <a:noAutofit/>
          </a:bodyPr>
          <a:lstStyle/>
          <a:p>
            <a:pPr algn="just">
              <a:spcBef>
                <a:spcPts val="600"/>
              </a:spcBef>
              <a:buClr>
                <a:srgbClr val="C00000"/>
              </a:buClr>
            </a:pPr>
            <a:r>
              <a:rPr lang="it-IT" sz="2400" b="1" dirty="0"/>
              <a:t>Tiene conto dei </a:t>
            </a:r>
            <a:r>
              <a:rPr lang="it-IT" sz="2400" b="1" dirty="0" err="1"/>
              <a:t>saperi</a:t>
            </a:r>
            <a:r>
              <a:rPr lang="it-IT" sz="2400" b="1" dirty="0"/>
              <a:t> e delle competenze acquisite </a:t>
            </a:r>
            <a:r>
              <a:rPr lang="it-IT" sz="2400" dirty="0"/>
              <a:t>dallo studente, anche nei contesti informali e non formali </a:t>
            </a:r>
          </a:p>
          <a:p>
            <a:pPr algn="just">
              <a:spcBef>
                <a:spcPts val="600"/>
              </a:spcBef>
              <a:buClr>
                <a:srgbClr val="C00000"/>
              </a:buClr>
            </a:pPr>
            <a:r>
              <a:rPr lang="it-IT" sz="2400" b="1" dirty="0"/>
              <a:t>Si  fonda sul «bilancio personale» </a:t>
            </a:r>
          </a:p>
          <a:p>
            <a:pPr algn="just">
              <a:spcBef>
                <a:spcPts val="600"/>
              </a:spcBef>
              <a:buClr>
                <a:srgbClr val="C00000"/>
              </a:buClr>
            </a:pPr>
            <a:r>
              <a:rPr lang="it-IT" sz="2400" b="1" dirty="0"/>
              <a:t>Si correla ed integra il </a:t>
            </a:r>
            <a:r>
              <a:rPr lang="it-IT" sz="2400" b="1" dirty="0" err="1"/>
              <a:t>P.E.Cu.P</a:t>
            </a:r>
            <a:r>
              <a:rPr lang="it-IT" sz="2400" b="1" dirty="0"/>
              <a:t>.</a:t>
            </a:r>
            <a:r>
              <a:rPr lang="it-IT" sz="2400" dirty="0"/>
              <a:t> del gruppo classe</a:t>
            </a:r>
          </a:p>
          <a:p>
            <a:pPr algn="just">
              <a:spcBef>
                <a:spcPts val="600"/>
              </a:spcBef>
              <a:buClr>
                <a:srgbClr val="C00000"/>
              </a:buClr>
            </a:pPr>
            <a:r>
              <a:rPr lang="it-IT" sz="2400" b="1" dirty="0"/>
              <a:t>Gli studenti partecipano alla sua attuazione e sviluppo </a:t>
            </a:r>
          </a:p>
          <a:p>
            <a:pPr algn="just">
              <a:spcBef>
                <a:spcPts val="600"/>
              </a:spcBef>
              <a:buClr>
                <a:srgbClr val="C00000"/>
              </a:buClr>
            </a:pPr>
            <a:r>
              <a:rPr lang="it-IT" sz="2400" b="1" dirty="0"/>
              <a:t>I docenti tutor hanno  funzioni di supporto e guida </a:t>
            </a:r>
            <a:r>
              <a:rPr lang="it-IT" sz="2400" dirty="0"/>
              <a:t>agli studenti.</a:t>
            </a:r>
          </a:p>
        </p:txBody>
      </p:sp>
      <p:sp>
        <p:nvSpPr>
          <p:cNvPr id="2" name="Segnaposto numero diapositiva 1"/>
          <p:cNvSpPr>
            <a:spLocks noGrp="1"/>
          </p:cNvSpPr>
          <p:nvPr>
            <p:ph type="sldNum" sz="quarter" idx="12"/>
          </p:nvPr>
        </p:nvSpPr>
        <p:spPr/>
        <p:txBody>
          <a:bodyPr/>
          <a:lstStyle/>
          <a:p>
            <a:fld id="{61BC23D8-5C85-4539-9172-3497310E4995}" type="slidenum">
              <a:rPr lang="it-IT" smtClean="0"/>
              <a:pPr/>
              <a:t>10</a:t>
            </a:fld>
            <a:endParaRPr lang="it-IT"/>
          </a:p>
        </p:txBody>
      </p:sp>
    </p:spTree>
    <p:extLst>
      <p:ext uri="{BB962C8B-B14F-4D97-AF65-F5344CB8AC3E}">
        <p14:creationId xmlns:p14="http://schemas.microsoft.com/office/powerpoint/2010/main" val="1270812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D16C4C-80B3-A240-98B8-000BB2371950}"/>
              </a:ext>
            </a:extLst>
          </p:cNvPr>
          <p:cNvSpPr>
            <a:spLocks noGrp="1"/>
          </p:cNvSpPr>
          <p:nvPr>
            <p:ph type="title"/>
          </p:nvPr>
        </p:nvSpPr>
        <p:spPr>
          <a:xfrm>
            <a:off x="628650" y="188641"/>
            <a:ext cx="7886700" cy="792088"/>
          </a:xfrm>
        </p:spPr>
        <p:txBody>
          <a:bodyPr>
            <a:normAutofit fontScale="90000"/>
          </a:bodyPr>
          <a:lstStyle/>
          <a:p>
            <a:r>
              <a:rPr lang="it-IT" sz="3600" b="1" dirty="0"/>
              <a:t>La procedura di elaborazione del PFI</a:t>
            </a:r>
          </a:p>
        </p:txBody>
      </p:sp>
      <p:sp>
        <p:nvSpPr>
          <p:cNvPr id="3" name="Segnaposto contenuto 2">
            <a:extLst>
              <a:ext uri="{FF2B5EF4-FFF2-40B4-BE49-F238E27FC236}">
                <a16:creationId xmlns:a16="http://schemas.microsoft.com/office/drawing/2014/main" id="{766AC4B4-CD58-9643-BFCF-2C2E408665C3}"/>
              </a:ext>
            </a:extLst>
          </p:cNvPr>
          <p:cNvSpPr>
            <a:spLocks noGrp="1"/>
          </p:cNvSpPr>
          <p:nvPr>
            <p:ph idx="1"/>
          </p:nvPr>
        </p:nvSpPr>
        <p:spPr>
          <a:xfrm>
            <a:off x="107504" y="980728"/>
            <a:ext cx="4536504" cy="5616623"/>
          </a:xfrm>
          <a:solidFill>
            <a:schemeClr val="bg2">
              <a:lumMod val="20000"/>
              <a:lumOff val="80000"/>
            </a:schemeClr>
          </a:solidFill>
          <a:ln>
            <a:solidFill>
              <a:schemeClr val="accent1"/>
            </a:solidFill>
          </a:ln>
        </p:spPr>
        <p:txBody>
          <a:bodyPr>
            <a:noAutofit/>
          </a:bodyPr>
          <a:lstStyle/>
          <a:p>
            <a:pPr marL="0" indent="0">
              <a:buNone/>
            </a:pPr>
            <a:r>
              <a:rPr lang="it-IT" sz="2200" b="1" dirty="0">
                <a:solidFill>
                  <a:srgbClr val="C00000"/>
                </a:solidFill>
              </a:rPr>
              <a:t>Il PFI è deliberato entro il 31 gennaio del primo anno di corso </a:t>
            </a:r>
            <a:r>
              <a:rPr lang="it-IT" sz="2200" b="1" dirty="0">
                <a:solidFill>
                  <a:schemeClr val="bg2">
                    <a:lumMod val="60000"/>
                    <a:lumOff val="40000"/>
                  </a:schemeClr>
                </a:solidFill>
              </a:rPr>
              <a:t>dal Consiglio di classe (con la sola presenza dei docenti) ed è relativo a ciascun studente. </a:t>
            </a:r>
          </a:p>
          <a:p>
            <a:r>
              <a:rPr lang="it-IT" sz="2200" dirty="0">
                <a:solidFill>
                  <a:schemeClr val="bg2">
                    <a:lumMod val="60000"/>
                    <a:lumOff val="40000"/>
                  </a:schemeClr>
                </a:solidFill>
              </a:rPr>
              <a:t>Esso ha </a:t>
            </a:r>
            <a:r>
              <a:rPr lang="it-IT" sz="2200" b="1" dirty="0">
                <a:solidFill>
                  <a:schemeClr val="bg2">
                    <a:lumMod val="60000"/>
                    <a:lumOff val="40000"/>
                  </a:schemeClr>
                </a:solidFill>
              </a:rPr>
              <a:t>come base oraria la quota riservata alla personalizzazione </a:t>
            </a:r>
            <a:r>
              <a:rPr lang="it-IT" sz="2200" dirty="0">
                <a:solidFill>
                  <a:schemeClr val="bg2">
                    <a:lumMod val="60000"/>
                    <a:lumOff val="40000"/>
                  </a:schemeClr>
                </a:solidFill>
              </a:rPr>
              <a:t>(264 ore nel primo biennio) </a:t>
            </a:r>
          </a:p>
          <a:p>
            <a:r>
              <a:rPr lang="it-IT" sz="2200" b="1" dirty="0">
                <a:solidFill>
                  <a:schemeClr val="bg2">
                    <a:lumMod val="60000"/>
                    <a:lumOff val="40000"/>
                  </a:schemeClr>
                </a:solidFill>
              </a:rPr>
              <a:t>viene verificato almeno al termine di ciascun anno scolastico successivo</a:t>
            </a:r>
            <a:r>
              <a:rPr lang="it-IT" sz="2200" dirty="0">
                <a:solidFill>
                  <a:schemeClr val="bg2">
                    <a:lumMod val="60000"/>
                    <a:lumOff val="40000"/>
                  </a:schemeClr>
                </a:solidFill>
              </a:rPr>
              <a:t>. </a:t>
            </a:r>
          </a:p>
          <a:p>
            <a:pPr marL="0" indent="0">
              <a:buNone/>
            </a:pPr>
            <a:endParaRPr lang="it-IT" sz="2200" dirty="0">
              <a:solidFill>
                <a:schemeClr val="bg2">
                  <a:lumMod val="60000"/>
                  <a:lumOff val="40000"/>
                </a:schemeClr>
              </a:solidFill>
            </a:endParaRPr>
          </a:p>
        </p:txBody>
      </p:sp>
      <p:sp>
        <p:nvSpPr>
          <p:cNvPr id="4" name="Segnaposto numero diapositiva 3">
            <a:extLst>
              <a:ext uri="{FF2B5EF4-FFF2-40B4-BE49-F238E27FC236}">
                <a16:creationId xmlns:a16="http://schemas.microsoft.com/office/drawing/2014/main" id="{385F8A5F-A264-9E43-9202-CA6F68AE6D00}"/>
              </a:ext>
            </a:extLst>
          </p:cNvPr>
          <p:cNvSpPr>
            <a:spLocks noGrp="1"/>
          </p:cNvSpPr>
          <p:nvPr>
            <p:ph type="sldNum" sz="quarter" idx="12"/>
          </p:nvPr>
        </p:nvSpPr>
        <p:spPr/>
        <p:txBody>
          <a:bodyPr/>
          <a:lstStyle/>
          <a:p>
            <a:fld id="{C95746DD-A230-5B4F-A45F-234C12314B31}" type="slidenum">
              <a:rPr lang="it-IT" smtClean="0"/>
              <a:t>11</a:t>
            </a:fld>
            <a:endParaRPr lang="it-IT"/>
          </a:p>
        </p:txBody>
      </p:sp>
      <p:sp>
        <p:nvSpPr>
          <p:cNvPr id="5" name="Rettangolo arrotondato 4">
            <a:extLst>
              <a:ext uri="{FF2B5EF4-FFF2-40B4-BE49-F238E27FC236}">
                <a16:creationId xmlns:a16="http://schemas.microsoft.com/office/drawing/2014/main" id="{A365FF29-0519-7C43-99CC-77D28F5DA7AC}"/>
              </a:ext>
            </a:extLst>
          </p:cNvPr>
          <p:cNvSpPr/>
          <p:nvPr/>
        </p:nvSpPr>
        <p:spPr>
          <a:xfrm>
            <a:off x="4788024" y="1450245"/>
            <a:ext cx="4159374" cy="467758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100" b="1" dirty="0">
                <a:solidFill>
                  <a:schemeClr val="bg2">
                    <a:lumMod val="75000"/>
                  </a:schemeClr>
                </a:solidFill>
              </a:rPr>
              <a:t>E’ necessario prevedere una adeguata fase istruttoria volta a garantire la </a:t>
            </a:r>
            <a:r>
              <a:rPr lang="it-IT" sz="2100" b="1" u="sng" dirty="0">
                <a:solidFill>
                  <a:schemeClr val="bg2">
                    <a:lumMod val="75000"/>
                  </a:schemeClr>
                </a:solidFill>
              </a:rPr>
              <a:t>partecipazione dello studente e della famiglia </a:t>
            </a:r>
            <a:r>
              <a:rPr lang="it-IT" sz="2100" b="1" dirty="0">
                <a:solidFill>
                  <a:schemeClr val="bg2">
                    <a:lumMod val="75000"/>
                  </a:schemeClr>
                </a:solidFill>
              </a:rPr>
              <a:t>quantomeno alla redazione del </a:t>
            </a:r>
            <a:r>
              <a:rPr lang="it-IT" sz="2100" b="1" u="sng" dirty="0">
                <a:solidFill>
                  <a:schemeClr val="bg2">
                    <a:lumMod val="75000"/>
                  </a:schemeClr>
                </a:solidFill>
              </a:rPr>
              <a:t>bilancio (personale) </a:t>
            </a:r>
            <a:r>
              <a:rPr lang="it-IT" sz="2100" b="1" dirty="0">
                <a:solidFill>
                  <a:schemeClr val="bg2">
                    <a:lumMod val="75000"/>
                  </a:schemeClr>
                </a:solidFill>
              </a:rPr>
              <a:t>iniziale e alla definizione degli obiettivi. </a:t>
            </a:r>
          </a:p>
          <a:p>
            <a:r>
              <a:rPr lang="it-IT" sz="2100" b="1" dirty="0">
                <a:solidFill>
                  <a:schemeClr val="bg2">
                    <a:lumMod val="75000"/>
                  </a:schemeClr>
                </a:solidFill>
              </a:rPr>
              <a:t>A tale fine saranno molto importanti </a:t>
            </a:r>
            <a:r>
              <a:rPr lang="it-IT" sz="2100" b="1" u="sng" dirty="0">
                <a:solidFill>
                  <a:schemeClr val="bg2">
                    <a:lumMod val="75000"/>
                  </a:schemeClr>
                </a:solidFill>
              </a:rPr>
              <a:t>l’osservazione dell’alunno da parte di tutto il consiglio di classe </a:t>
            </a:r>
            <a:r>
              <a:rPr lang="it-IT" sz="2100" b="1" dirty="0">
                <a:solidFill>
                  <a:schemeClr val="bg2">
                    <a:lumMod val="75000"/>
                  </a:schemeClr>
                </a:solidFill>
              </a:rPr>
              <a:t>e l’attività di accoglienza, ascolto e orientamento svolta dal tutor.</a:t>
            </a:r>
          </a:p>
        </p:txBody>
      </p:sp>
    </p:spTree>
    <p:extLst>
      <p:ext uri="{BB962C8B-B14F-4D97-AF65-F5344CB8AC3E}">
        <p14:creationId xmlns:p14="http://schemas.microsoft.com/office/powerpoint/2010/main" val="193015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9C31B58A-79D0-2541-807A-9657C764B738}"/>
              </a:ext>
            </a:extLst>
          </p:cNvPr>
          <p:cNvSpPr>
            <a:spLocks noGrp="1"/>
          </p:cNvSpPr>
          <p:nvPr>
            <p:ph type="title"/>
          </p:nvPr>
        </p:nvSpPr>
        <p:spPr>
          <a:xfrm>
            <a:off x="0" y="0"/>
            <a:ext cx="8285559" cy="963067"/>
          </a:xfrm>
        </p:spPr>
        <p:txBody>
          <a:bodyPr>
            <a:normAutofit/>
          </a:bodyPr>
          <a:lstStyle/>
          <a:p>
            <a:pPr algn="ctr"/>
            <a:r>
              <a:rPr lang="it-IT" sz="3200" b="1" dirty="0"/>
              <a:t>     Alcune avvertenze (e nodi) operativi</a:t>
            </a:r>
          </a:p>
        </p:txBody>
      </p:sp>
      <p:sp>
        <p:nvSpPr>
          <p:cNvPr id="6" name="Segnaposto contenuto 5">
            <a:extLst>
              <a:ext uri="{FF2B5EF4-FFF2-40B4-BE49-F238E27FC236}">
                <a16:creationId xmlns:a16="http://schemas.microsoft.com/office/drawing/2014/main" id="{F97D0E9E-5222-AA41-8216-4289F5217CCE}"/>
              </a:ext>
            </a:extLst>
          </p:cNvPr>
          <p:cNvSpPr>
            <a:spLocks noGrp="1"/>
          </p:cNvSpPr>
          <p:nvPr>
            <p:ph idx="1"/>
          </p:nvPr>
        </p:nvSpPr>
        <p:spPr>
          <a:xfrm>
            <a:off x="251520" y="969640"/>
            <a:ext cx="8568952" cy="5483696"/>
          </a:xfrm>
          <a:noFill/>
          <a:ln>
            <a:solidFill>
              <a:schemeClr val="accent1"/>
            </a:solidFill>
          </a:ln>
        </p:spPr>
        <p:txBody>
          <a:bodyPr>
            <a:noAutofit/>
          </a:bodyPr>
          <a:lstStyle/>
          <a:p>
            <a:pPr marL="0" indent="0" algn="just">
              <a:buNone/>
            </a:pPr>
            <a:r>
              <a:rPr lang="it-IT" b="1" u="sng" dirty="0"/>
              <a:t>Il PFI deve essere un documento estremamente snello e flessibile</a:t>
            </a:r>
            <a:endParaRPr lang="it-IT" sz="2000" dirty="0"/>
          </a:p>
          <a:p>
            <a:pPr marL="0" indent="0" algn="just">
              <a:buNone/>
            </a:pPr>
            <a:r>
              <a:rPr lang="it-IT" b="1" u="sng" dirty="0"/>
              <a:t>Il PFI non dovrebbe essere troppo analitico </a:t>
            </a:r>
            <a:r>
              <a:rPr lang="it-IT" dirty="0"/>
              <a:t>perché risulterebbe scarsamente funzionale ed estremamente complesso da gestire e compilare, </a:t>
            </a:r>
            <a:r>
              <a:rPr lang="it-IT" b="1" dirty="0"/>
              <a:t>gestibile in formato digitale</a:t>
            </a:r>
            <a:r>
              <a:rPr lang="it-IT" dirty="0"/>
              <a:t>.</a:t>
            </a:r>
          </a:p>
          <a:p>
            <a:pPr marL="0" indent="0" algn="just">
              <a:buNone/>
            </a:pPr>
            <a:r>
              <a:rPr lang="it-IT" b="1" u="sng" dirty="0"/>
              <a:t>Possibili azioni sul piano organizzativo</a:t>
            </a:r>
          </a:p>
          <a:p>
            <a:pPr marL="0" lvl="0" indent="0" algn="just">
              <a:buNone/>
            </a:pPr>
            <a:r>
              <a:rPr lang="it-IT" dirty="0"/>
              <a:t>La suddivisione della classe nelle ore di compresenza</a:t>
            </a:r>
          </a:p>
          <a:p>
            <a:pPr marL="0" lvl="0" indent="0" algn="just">
              <a:buNone/>
            </a:pPr>
            <a:r>
              <a:rPr lang="it-IT" dirty="0"/>
              <a:t>La suddivisione della classe con l’utilizzo dell’organico di potenziamento (se presente)</a:t>
            </a:r>
          </a:p>
          <a:p>
            <a:pPr marL="0" lvl="0" indent="0" algn="just">
              <a:buNone/>
            </a:pPr>
            <a:r>
              <a:rPr lang="it-IT" dirty="0"/>
              <a:t>La realizzazione di modelli orari con moduli inferiori ai 60’ e recupero per attività di accoglienza/orientamento</a:t>
            </a:r>
            <a:endParaRPr lang="it-IT" sz="2600" b="1" i="1" dirty="0"/>
          </a:p>
          <a:p>
            <a:endParaRPr lang="it-IT" sz="2600" dirty="0"/>
          </a:p>
        </p:txBody>
      </p:sp>
      <p:sp>
        <p:nvSpPr>
          <p:cNvPr id="4" name="Segnaposto numero diapositiva 3">
            <a:extLst>
              <a:ext uri="{FF2B5EF4-FFF2-40B4-BE49-F238E27FC236}">
                <a16:creationId xmlns:a16="http://schemas.microsoft.com/office/drawing/2014/main" id="{5D3B7101-B985-9840-8DD9-AF076208B24C}"/>
              </a:ext>
            </a:extLst>
          </p:cNvPr>
          <p:cNvSpPr>
            <a:spLocks noGrp="1"/>
          </p:cNvSpPr>
          <p:nvPr>
            <p:ph type="sldNum" sz="quarter" idx="12"/>
          </p:nvPr>
        </p:nvSpPr>
        <p:spPr/>
        <p:txBody>
          <a:bodyPr/>
          <a:lstStyle/>
          <a:p>
            <a:fld id="{C95746DD-A230-5B4F-A45F-234C12314B31}" type="slidenum">
              <a:rPr lang="it-IT" smtClean="0"/>
              <a:t>12</a:t>
            </a:fld>
            <a:endParaRPr lang="it-IT"/>
          </a:p>
        </p:txBody>
      </p:sp>
    </p:spTree>
    <p:extLst>
      <p:ext uri="{BB962C8B-B14F-4D97-AF65-F5344CB8AC3E}">
        <p14:creationId xmlns:p14="http://schemas.microsoft.com/office/powerpoint/2010/main" val="568572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74638"/>
            <a:ext cx="8003232" cy="994122"/>
          </a:xfrm>
        </p:spPr>
        <p:txBody>
          <a:bodyPr>
            <a:normAutofit/>
          </a:bodyPr>
          <a:lstStyle/>
          <a:p>
            <a:r>
              <a:rPr lang="it-IT" sz="3400" b="1" dirty="0">
                <a:latin typeface="+mn-lt"/>
              </a:rPr>
              <a:t>Format tipo di riferimento per il PFI </a:t>
            </a:r>
          </a:p>
        </p:txBody>
      </p:sp>
      <p:sp>
        <p:nvSpPr>
          <p:cNvPr id="5" name="Segnaposto contenuto 4">
            <a:extLst>
              <a:ext uri="{FF2B5EF4-FFF2-40B4-BE49-F238E27FC236}">
                <a16:creationId xmlns:a16="http://schemas.microsoft.com/office/drawing/2014/main" id="{5D357C1F-EC61-2D4A-B8B8-0979CE0C12EB}"/>
              </a:ext>
            </a:extLst>
          </p:cNvPr>
          <p:cNvSpPr>
            <a:spLocks noGrp="1"/>
          </p:cNvSpPr>
          <p:nvPr>
            <p:ph idx="1"/>
          </p:nvPr>
        </p:nvSpPr>
        <p:spPr>
          <a:xfrm>
            <a:off x="683568" y="1700808"/>
            <a:ext cx="7848872" cy="3858760"/>
          </a:xfrm>
          <a:noFill/>
          <a:ln>
            <a:solidFill>
              <a:schemeClr val="accent1"/>
            </a:solidFill>
          </a:ln>
        </p:spPr>
        <p:txBody>
          <a:bodyPr>
            <a:normAutofit/>
          </a:bodyPr>
          <a:lstStyle/>
          <a:p>
            <a:pPr marL="571500" indent="-457200" algn="just"/>
            <a:r>
              <a:rPr lang="it-IT" sz="2000" b="1" dirty="0">
                <a:latin typeface="Arial" panose="020B0604020202020204" pitchFamily="34" charset="0"/>
                <a:cs typeface="Arial" panose="020B0604020202020204" pitchFamily="34" charset="0"/>
              </a:rPr>
              <a:t>Dati identificativi della scuola e del percorso di studio</a:t>
            </a:r>
          </a:p>
          <a:p>
            <a:pPr marL="571500" indent="-457200" algn="just"/>
            <a:r>
              <a:rPr lang="it-IT" sz="2000" b="1" dirty="0">
                <a:latin typeface="Arial" panose="020B0604020202020204" pitchFamily="34" charset="0"/>
                <a:cs typeface="Arial" panose="020B0604020202020204" pitchFamily="34" charset="0"/>
              </a:rPr>
              <a:t>Tutor</a:t>
            </a:r>
          </a:p>
          <a:p>
            <a:pPr marL="114300" indent="0" algn="just">
              <a:buNone/>
            </a:pPr>
            <a:r>
              <a:rPr lang="it-IT" dirty="0"/>
              <a:t>(data di stesura e di revisione)</a:t>
            </a:r>
          </a:p>
          <a:p>
            <a:pPr marL="114300" indent="0" algn="just">
              <a:buNone/>
            </a:pPr>
            <a:r>
              <a:rPr lang="it-IT" sz="2000" b="1" dirty="0">
                <a:latin typeface="Arial" panose="020B0604020202020204" pitchFamily="34" charset="0"/>
                <a:cs typeface="Arial" panose="020B0604020202020204" pitchFamily="34" charset="0"/>
              </a:rPr>
              <a:t>1. Dati generali e anagrafici dell’alunno</a:t>
            </a:r>
          </a:p>
          <a:p>
            <a:pPr algn="just"/>
            <a:r>
              <a:rPr lang="it-IT" dirty="0"/>
              <a:t>Identificazione dell’alunno; data di compilazione; nominativo del tutor; percorso; codice/i ATECO e classificazione NUP (Nomenclatura Unità Professionali) di riferimento.</a:t>
            </a:r>
            <a:endParaRPr lang="it-IT" sz="3200" b="1" dirty="0"/>
          </a:p>
        </p:txBody>
      </p:sp>
      <p:sp>
        <p:nvSpPr>
          <p:cNvPr id="4" name="Segnaposto numero diapositiva 3"/>
          <p:cNvSpPr>
            <a:spLocks noGrp="1"/>
          </p:cNvSpPr>
          <p:nvPr>
            <p:ph type="sldNum" sz="quarter" idx="12"/>
          </p:nvPr>
        </p:nvSpPr>
        <p:spPr/>
        <p:txBody>
          <a:bodyPr/>
          <a:lstStyle/>
          <a:p>
            <a:fld id="{61BC23D8-5C85-4539-9172-3497310E4995}" type="slidenum">
              <a:rPr lang="it-IT" smtClean="0"/>
              <a:pPr/>
              <a:t>13</a:t>
            </a:fld>
            <a:endParaRPr lang="it-IT"/>
          </a:p>
        </p:txBody>
      </p:sp>
    </p:spTree>
    <p:extLst>
      <p:ext uri="{BB962C8B-B14F-4D97-AF65-F5344CB8AC3E}">
        <p14:creationId xmlns:p14="http://schemas.microsoft.com/office/powerpoint/2010/main" val="2055704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06B7480-21C8-354F-B5D7-BA407E095670}"/>
              </a:ext>
            </a:extLst>
          </p:cNvPr>
          <p:cNvSpPr>
            <a:spLocks noGrp="1"/>
          </p:cNvSpPr>
          <p:nvPr>
            <p:ph idx="1"/>
          </p:nvPr>
        </p:nvSpPr>
        <p:spPr>
          <a:xfrm>
            <a:off x="539552" y="332656"/>
            <a:ext cx="8147248" cy="6120680"/>
          </a:xfrm>
          <a:noFill/>
          <a:ln>
            <a:solidFill>
              <a:schemeClr val="accent1"/>
            </a:solidFill>
          </a:ln>
        </p:spPr>
        <p:txBody>
          <a:bodyPr>
            <a:normAutofit/>
          </a:bodyPr>
          <a:lstStyle/>
          <a:p>
            <a:pPr marL="114300" indent="0">
              <a:buNone/>
            </a:pPr>
            <a:r>
              <a:rPr lang="it-IT" sz="2000" b="1" dirty="0">
                <a:latin typeface="+mj-lt"/>
              </a:rPr>
              <a:t>2</a:t>
            </a:r>
            <a:r>
              <a:rPr lang="it-IT" sz="2000" b="1" dirty="0">
                <a:latin typeface="+mj-lt"/>
                <a:cs typeface="Arial" panose="020B0604020202020204" pitchFamily="34" charset="0"/>
              </a:rPr>
              <a:t>. SINTESI DEI RISULTATI DEL BILANCIO PERSONALE INIZIALE </a:t>
            </a:r>
          </a:p>
          <a:p>
            <a:pPr marL="400050" indent="-285750"/>
            <a:r>
              <a:rPr lang="it-IT" sz="2000" dirty="0">
                <a:latin typeface="+mj-lt"/>
                <a:cs typeface="Arial" panose="020B0604020202020204" pitchFamily="34" charset="0"/>
              </a:rPr>
              <a:t>Competenze acquisite in contesti formali, non formali e informali</a:t>
            </a:r>
          </a:p>
          <a:p>
            <a:pPr marL="114300" indent="0">
              <a:buNone/>
            </a:pPr>
            <a:r>
              <a:rPr lang="it-IT" sz="2000" b="1" dirty="0">
                <a:latin typeface="+mj-lt"/>
                <a:cs typeface="Arial" panose="020B0604020202020204" pitchFamily="34" charset="0"/>
              </a:rPr>
              <a:t>3.CRITERI E ATTIVITÀ DI PERSONALIZZAZIONE DEL PERCORSO</a:t>
            </a:r>
          </a:p>
          <a:p>
            <a:r>
              <a:rPr lang="it-IT" sz="2000" dirty="0">
                <a:latin typeface="+mj-lt"/>
                <a:cs typeface="Arial" panose="020B0604020202020204" pitchFamily="34" charset="0"/>
              </a:rPr>
              <a:t>  Attività aggiuntive e di potenziamento; attività sostitutive; progetti di     orientamento e </a:t>
            </a:r>
            <a:r>
              <a:rPr lang="it-IT" sz="2000" dirty="0" err="1">
                <a:latin typeface="+mj-lt"/>
                <a:cs typeface="Arial" panose="020B0604020202020204" pitchFamily="34" charset="0"/>
              </a:rPr>
              <a:t>ri</a:t>
            </a:r>
            <a:r>
              <a:rPr lang="it-IT" sz="2000" dirty="0">
                <a:latin typeface="+mj-lt"/>
                <a:cs typeface="Arial" panose="020B0604020202020204" pitchFamily="34" charset="0"/>
              </a:rPr>
              <a:t>-orientamento; attività extrascolastiche; alternanza scuola-lavoro; apprendistato; progetti con finalità particolari (es. gestione di servizi interni all’istituto o in collaborazione con associazioni di volontariato).</a:t>
            </a:r>
          </a:p>
          <a:p>
            <a:pPr marL="114300" indent="0">
              <a:buNone/>
            </a:pPr>
            <a:r>
              <a:rPr lang="it-IT" sz="2000" b="1" dirty="0">
                <a:latin typeface="+mj-lt"/>
                <a:cs typeface="Arial" panose="020B0604020202020204" pitchFamily="34" charset="0"/>
              </a:rPr>
              <a:t>4. STRUMENTI DIDATTICI PARTICOLARI PREVISTI</a:t>
            </a:r>
          </a:p>
          <a:p>
            <a:r>
              <a:rPr lang="it-IT" sz="2000" dirty="0">
                <a:latin typeface="+mj-lt"/>
                <a:cs typeface="Arial" panose="020B0604020202020204" pitchFamily="34" charset="0"/>
              </a:rPr>
              <a:t>Indicazioni all’eventuale uso di formulari, schemi, mappe concettuali quando non già previsto per la generalità degli studenti; diritto a tempi aggiuntivi per gli alunni con disturbo specifico dell’apprendimento.</a:t>
            </a:r>
          </a:p>
          <a:p>
            <a:pPr marL="114300" indent="0">
              <a:buNone/>
            </a:pPr>
            <a:r>
              <a:rPr lang="it-IT" sz="2000" b="1" dirty="0">
                <a:latin typeface="+mj-lt"/>
                <a:cs typeface="Arial" panose="020B0604020202020204" pitchFamily="34" charset="0"/>
              </a:rPr>
              <a:t>5. VERIFICHE PERIODICHE PREVISTE</a:t>
            </a:r>
          </a:p>
          <a:p>
            <a:r>
              <a:rPr lang="it-IT" sz="2000" dirty="0">
                <a:latin typeface="+mj-lt"/>
                <a:cs typeface="Arial" panose="020B0604020202020204" pitchFamily="34" charset="0"/>
              </a:rPr>
              <a:t>Verifica sullo stato di attuazione del progetto ed eventuali azioni correttive</a:t>
            </a:r>
            <a:r>
              <a:rPr lang="it-IT" sz="2000" dirty="0">
                <a:solidFill>
                  <a:schemeClr val="bg2">
                    <a:lumMod val="60000"/>
                    <a:lumOff val="40000"/>
                  </a:schemeClr>
                </a:solidFill>
                <a:latin typeface="+mj-lt"/>
                <a:cs typeface="Arial" panose="020B0604020202020204" pitchFamily="34" charset="0"/>
              </a:rPr>
              <a:t>. Da effettuare secondo le modalità definite da ciascuna scuola nel PTOF.  </a:t>
            </a:r>
          </a:p>
          <a:p>
            <a:endParaRPr lang="it-IT" sz="1800" dirty="0">
              <a:latin typeface="+mj-lt"/>
            </a:endParaRPr>
          </a:p>
        </p:txBody>
      </p:sp>
      <p:sp>
        <p:nvSpPr>
          <p:cNvPr id="4" name="Segnaposto numero diapositiva 3">
            <a:extLst>
              <a:ext uri="{FF2B5EF4-FFF2-40B4-BE49-F238E27FC236}">
                <a16:creationId xmlns:a16="http://schemas.microsoft.com/office/drawing/2014/main" id="{77AEC694-A6D7-334C-A374-EBEC9AE5A57B}"/>
              </a:ext>
            </a:extLst>
          </p:cNvPr>
          <p:cNvSpPr>
            <a:spLocks noGrp="1"/>
          </p:cNvSpPr>
          <p:nvPr>
            <p:ph type="sldNum" sz="quarter" idx="12"/>
          </p:nvPr>
        </p:nvSpPr>
        <p:spPr/>
        <p:txBody>
          <a:bodyPr/>
          <a:lstStyle/>
          <a:p>
            <a:fld id="{61BC23D8-5C85-4539-9172-3497310E4995}" type="slidenum">
              <a:rPr lang="it-IT" smtClean="0"/>
              <a:pPr/>
              <a:t>14</a:t>
            </a:fld>
            <a:endParaRPr lang="it-IT" dirty="0"/>
          </a:p>
        </p:txBody>
      </p:sp>
    </p:spTree>
    <p:extLst>
      <p:ext uri="{BB962C8B-B14F-4D97-AF65-F5344CB8AC3E}">
        <p14:creationId xmlns:p14="http://schemas.microsoft.com/office/powerpoint/2010/main" val="1034124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FEA54E-9D23-4B4D-B191-05E313EA6D25}"/>
              </a:ext>
            </a:extLst>
          </p:cNvPr>
          <p:cNvSpPr>
            <a:spLocks noGrp="1"/>
          </p:cNvSpPr>
          <p:nvPr>
            <p:ph type="title"/>
          </p:nvPr>
        </p:nvSpPr>
        <p:spPr>
          <a:xfrm>
            <a:off x="914400" y="0"/>
            <a:ext cx="7772400" cy="775792"/>
          </a:xfrm>
        </p:spPr>
        <p:txBody>
          <a:bodyPr>
            <a:normAutofit/>
          </a:bodyPr>
          <a:lstStyle/>
          <a:p>
            <a:pPr algn="ctr"/>
            <a:r>
              <a:rPr lang="it-IT" sz="3600" b="1" dirty="0"/>
              <a:t>Il PFI e la </a:t>
            </a:r>
            <a:r>
              <a:rPr lang="it-IT" sz="3600" b="1" dirty="0" err="1"/>
              <a:t>tutorship</a:t>
            </a:r>
            <a:endParaRPr lang="it-IT" sz="3600" b="1" dirty="0"/>
          </a:p>
        </p:txBody>
      </p:sp>
      <p:sp>
        <p:nvSpPr>
          <p:cNvPr id="3" name="Segnaposto contenuto 2">
            <a:extLst>
              <a:ext uri="{FF2B5EF4-FFF2-40B4-BE49-F238E27FC236}">
                <a16:creationId xmlns:a16="http://schemas.microsoft.com/office/drawing/2014/main" id="{8A08AEB7-F807-7A47-891D-ABE71B5EFFEF}"/>
              </a:ext>
            </a:extLst>
          </p:cNvPr>
          <p:cNvSpPr>
            <a:spLocks noGrp="1"/>
          </p:cNvSpPr>
          <p:nvPr>
            <p:ph idx="1"/>
          </p:nvPr>
        </p:nvSpPr>
        <p:spPr>
          <a:xfrm>
            <a:off x="395536" y="916210"/>
            <a:ext cx="2520280" cy="5753149"/>
          </a:xfrm>
          <a:noFill/>
          <a:ln>
            <a:solidFill>
              <a:schemeClr val="accent1"/>
            </a:solidFill>
          </a:ln>
        </p:spPr>
        <p:txBody>
          <a:bodyPr>
            <a:noAutofit/>
          </a:bodyPr>
          <a:lstStyle/>
          <a:p>
            <a:pPr marL="0" indent="0">
              <a:buNone/>
            </a:pPr>
            <a:r>
              <a:rPr lang="it-IT" b="1" dirty="0"/>
              <a:t>COME SI SCEGLIE</a:t>
            </a:r>
            <a:endParaRPr lang="it-IT" dirty="0"/>
          </a:p>
          <a:p>
            <a:pPr marL="0" indent="0">
              <a:buNone/>
            </a:pPr>
            <a:r>
              <a:rPr lang="it-IT" sz="2000" b="1" dirty="0"/>
              <a:t>«Il tutor è individuato dal dirigente scolastico, sentiti i consigli di classe»</a:t>
            </a:r>
            <a:r>
              <a:rPr lang="it-IT" sz="2000" dirty="0"/>
              <a:t>. </a:t>
            </a:r>
          </a:p>
          <a:p>
            <a:pPr marL="0" indent="0">
              <a:buNone/>
            </a:pPr>
            <a:r>
              <a:rPr lang="it-IT" sz="2000" dirty="0"/>
              <a:t>* </a:t>
            </a:r>
            <a:r>
              <a:rPr lang="it-IT" sz="2000" i="1" dirty="0"/>
              <a:t>Dovrebbe seguire un gruppo ristretto di studenti</a:t>
            </a:r>
            <a:endParaRPr lang="it-IT" dirty="0"/>
          </a:p>
          <a:p>
            <a:endParaRPr lang="it-IT" b="1" dirty="0"/>
          </a:p>
          <a:p>
            <a:pPr marL="0" indent="0">
              <a:buNone/>
            </a:pPr>
            <a:endParaRPr lang="it-IT" dirty="0"/>
          </a:p>
        </p:txBody>
      </p:sp>
      <p:sp>
        <p:nvSpPr>
          <p:cNvPr id="4" name="Segnaposto numero diapositiva 3">
            <a:extLst>
              <a:ext uri="{FF2B5EF4-FFF2-40B4-BE49-F238E27FC236}">
                <a16:creationId xmlns:a16="http://schemas.microsoft.com/office/drawing/2014/main" id="{2947CD6F-270F-8B49-AD69-AFE771DB1BF2}"/>
              </a:ext>
            </a:extLst>
          </p:cNvPr>
          <p:cNvSpPr>
            <a:spLocks noGrp="1"/>
          </p:cNvSpPr>
          <p:nvPr>
            <p:ph type="sldNum" sz="quarter" idx="12"/>
          </p:nvPr>
        </p:nvSpPr>
        <p:spPr/>
        <p:txBody>
          <a:bodyPr/>
          <a:lstStyle/>
          <a:p>
            <a:fld id="{C95746DD-A230-5B4F-A45F-234C12314B31}" type="slidenum">
              <a:rPr lang="it-IT" smtClean="0"/>
              <a:t>15</a:t>
            </a:fld>
            <a:endParaRPr lang="it-IT"/>
          </a:p>
        </p:txBody>
      </p:sp>
      <p:sp>
        <p:nvSpPr>
          <p:cNvPr id="6" name="Segnaposto contenuto 2">
            <a:extLst>
              <a:ext uri="{FF2B5EF4-FFF2-40B4-BE49-F238E27FC236}">
                <a16:creationId xmlns:a16="http://schemas.microsoft.com/office/drawing/2014/main" id="{B093DA1F-FA3D-2A41-B158-68609BF69E47}"/>
              </a:ext>
            </a:extLst>
          </p:cNvPr>
          <p:cNvSpPr txBox="1">
            <a:spLocks/>
          </p:cNvSpPr>
          <p:nvPr/>
        </p:nvSpPr>
        <p:spPr>
          <a:xfrm>
            <a:off x="3131840" y="916209"/>
            <a:ext cx="5688632" cy="5753149"/>
          </a:xfrm>
          <a:prstGeom prst="rect">
            <a:avLst/>
          </a:prstGeom>
          <a:noFill/>
          <a:ln>
            <a:solidFill>
              <a:schemeClr val="accent1"/>
            </a:solidFill>
          </a:ln>
        </p:spPr>
        <p:txBody>
          <a:bodyPr vert="horz">
            <a:normAutofit fontScale="62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4700" b="1" dirty="0"/>
              <a:t>CHE COSA DOVREBBE FARE</a:t>
            </a:r>
          </a:p>
          <a:p>
            <a:pPr marL="0" indent="0">
              <a:buFont typeface="Wingdings 2"/>
              <a:buNone/>
            </a:pPr>
            <a:endParaRPr lang="it-IT" dirty="0"/>
          </a:p>
          <a:p>
            <a:pPr>
              <a:buFont typeface="Wingdings" panose="05000000000000000000" pitchFamily="2" charset="2"/>
              <a:buChar char="q"/>
            </a:pPr>
            <a:r>
              <a:rPr lang="it-IT" sz="3500" dirty="0"/>
              <a:t>Accoglie e accompagna lo studente all’arrivo nella scuola. </a:t>
            </a:r>
          </a:p>
          <a:p>
            <a:pPr>
              <a:buFont typeface="Wingdings" panose="05000000000000000000" pitchFamily="2" charset="2"/>
              <a:buChar char="q"/>
            </a:pPr>
            <a:r>
              <a:rPr lang="it-IT" sz="3500" dirty="0"/>
              <a:t>Tiene i contatti con la famiglia. </a:t>
            </a:r>
          </a:p>
          <a:p>
            <a:pPr>
              <a:buFont typeface="Wingdings" panose="05000000000000000000" pitchFamily="2" charset="2"/>
              <a:buChar char="q"/>
            </a:pPr>
            <a:r>
              <a:rPr lang="it-IT" sz="3500" dirty="0"/>
              <a:t>Redige il bilancio iniziale, consultando anche la famiglia e lo studente. </a:t>
            </a:r>
          </a:p>
          <a:p>
            <a:pPr>
              <a:buFont typeface="Wingdings" panose="05000000000000000000" pitchFamily="2" charset="2"/>
              <a:buChar char="q"/>
            </a:pPr>
            <a:r>
              <a:rPr lang="it-IT" sz="3500" dirty="0"/>
              <a:t>Redige la bozza di PFI da sottoporre al consiglio di classe.</a:t>
            </a:r>
          </a:p>
          <a:p>
            <a:pPr>
              <a:buFont typeface="Wingdings" panose="05000000000000000000" pitchFamily="2" charset="2"/>
              <a:buChar char="q"/>
            </a:pPr>
            <a:r>
              <a:rPr lang="it-IT" sz="3500" dirty="0"/>
              <a:t>Monitora, orienta e riorienta lo studente.</a:t>
            </a:r>
          </a:p>
          <a:p>
            <a:pPr>
              <a:buFont typeface="Wingdings" panose="05000000000000000000" pitchFamily="2" charset="2"/>
              <a:buChar char="q"/>
            </a:pPr>
            <a:r>
              <a:rPr lang="it-IT" sz="3500" dirty="0"/>
              <a:t>Avanza proposte per la personalizzazione. </a:t>
            </a:r>
          </a:p>
          <a:p>
            <a:pPr>
              <a:buFont typeface="Wingdings" panose="05000000000000000000" pitchFamily="2" charset="2"/>
              <a:buChar char="q"/>
            </a:pPr>
            <a:r>
              <a:rPr lang="it-IT" sz="3500" dirty="0"/>
              <a:t>Svolge la funzione di tutor scolastico in relazione ai percorsi di alternanza. </a:t>
            </a:r>
          </a:p>
          <a:p>
            <a:pPr>
              <a:buFont typeface="Wingdings" panose="05000000000000000000" pitchFamily="2" charset="2"/>
              <a:buChar char="q"/>
            </a:pPr>
            <a:r>
              <a:rPr lang="it-IT" sz="3500" dirty="0"/>
              <a:t>Propone al consiglio di classe eventuali modifiche al PFI.</a:t>
            </a:r>
          </a:p>
          <a:p>
            <a:pPr>
              <a:buFont typeface="Wingdings" panose="05000000000000000000" pitchFamily="2" charset="2"/>
              <a:buChar char="q"/>
            </a:pPr>
            <a:r>
              <a:rPr lang="it-IT" sz="3500" dirty="0"/>
              <a:t>Tiene monitorato e aggiornato il PFI.</a:t>
            </a:r>
          </a:p>
          <a:p>
            <a:endParaRPr lang="it-IT" dirty="0"/>
          </a:p>
        </p:txBody>
      </p:sp>
    </p:spTree>
    <p:extLst>
      <p:ext uri="{BB962C8B-B14F-4D97-AF65-F5344CB8AC3E}">
        <p14:creationId xmlns:p14="http://schemas.microsoft.com/office/powerpoint/2010/main" val="1840737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olo 2"/>
          <p:cNvSpPr>
            <a:spLocks noGrp="1"/>
          </p:cNvSpPr>
          <p:nvPr>
            <p:ph type="title"/>
          </p:nvPr>
        </p:nvSpPr>
        <p:spPr>
          <a:xfrm>
            <a:off x="856060" y="116632"/>
            <a:ext cx="7429499" cy="1440160"/>
          </a:xfrm>
        </p:spPr>
        <p:txBody>
          <a:bodyPr/>
          <a:lstStyle/>
          <a:p>
            <a:pPr lvl="0" algn="ctr"/>
            <a:r>
              <a:rPr lang="it-IT" sz="3600" b="1" dirty="0">
                <a:effectLst>
                  <a:outerShdw blurRad="38100" dist="38100" dir="2700000" algn="tl">
                    <a:srgbClr val="000000">
                      <a:alpha val="43137"/>
                    </a:srgbClr>
                  </a:outerShdw>
                </a:effectLst>
              </a:rPr>
              <a:t>L’ Unità di Apprendimento (</a:t>
            </a:r>
            <a:r>
              <a:rPr lang="it-IT" sz="3600" b="1" dirty="0" err="1">
                <a:effectLst>
                  <a:outerShdw blurRad="38100" dist="38100" dir="2700000" algn="tl">
                    <a:srgbClr val="000000">
                      <a:alpha val="43137"/>
                    </a:srgbClr>
                  </a:outerShdw>
                </a:effectLst>
              </a:rPr>
              <a:t>UdA</a:t>
            </a:r>
            <a:r>
              <a:rPr lang="it-IT" sz="3600" b="1" dirty="0">
                <a:effectLst>
                  <a:outerShdw blurRad="38100" dist="38100" dir="2700000" algn="tl">
                    <a:srgbClr val="000000">
                      <a:alpha val="43137"/>
                    </a:srgbClr>
                  </a:outerShdw>
                </a:effectLst>
              </a:rPr>
              <a:t>)</a:t>
            </a:r>
            <a:endParaRPr lang="it-IT" sz="3600" dirty="0"/>
          </a:p>
        </p:txBody>
      </p:sp>
      <p:sp>
        <p:nvSpPr>
          <p:cNvPr id="4" name="Segnaposto contenuto 3"/>
          <p:cNvSpPr>
            <a:spLocks noGrp="1"/>
          </p:cNvSpPr>
          <p:nvPr>
            <p:ph idx="1"/>
          </p:nvPr>
        </p:nvSpPr>
        <p:spPr>
          <a:xfrm>
            <a:off x="467544" y="1700808"/>
            <a:ext cx="8208912" cy="4547592"/>
          </a:xfrm>
          <a:noFill/>
          <a:ln>
            <a:solidFill>
              <a:schemeClr val="accent1"/>
            </a:solidFill>
          </a:ln>
        </p:spPr>
        <p:txBody>
          <a:bodyPr>
            <a:noAutofit/>
          </a:bodyPr>
          <a:lstStyle/>
          <a:p>
            <a:pPr algn="just" defTabSz="457200">
              <a:buClr>
                <a:srgbClr val="A53010"/>
              </a:buClr>
            </a:pPr>
            <a:r>
              <a:rPr lang="it-IT" sz="2000" b="1" dirty="0">
                <a:latin typeface="Arial" panose="020B0604020202020204" pitchFamily="34" charset="0"/>
                <a:cs typeface="Arial" panose="020B0604020202020204" pitchFamily="34" charset="0"/>
              </a:rPr>
              <a:t>Costituisce un insieme autonomamente significativo di competenze, abilità e conoscenze </a:t>
            </a:r>
            <a:r>
              <a:rPr lang="it-IT" sz="2000" dirty="0">
                <a:latin typeface="Arial" panose="020B0604020202020204" pitchFamily="34" charset="0"/>
                <a:cs typeface="Arial" panose="020B0604020202020204" pitchFamily="34" charset="0"/>
              </a:rPr>
              <a:t>in cui è organizzato il percorso formativo.</a:t>
            </a:r>
          </a:p>
          <a:p>
            <a:pPr lvl="0" algn="just" defTabSz="457200">
              <a:spcBef>
                <a:spcPts val="1000"/>
              </a:spcBef>
              <a:buClr>
                <a:srgbClr val="A53010"/>
              </a:buClr>
            </a:pPr>
            <a:r>
              <a:rPr lang="it-IT" sz="2000" b="1" dirty="0">
                <a:latin typeface="Arial" panose="020B0604020202020204" pitchFamily="34" charset="0"/>
                <a:cs typeface="Arial" panose="020B0604020202020204" pitchFamily="34" charset="0"/>
              </a:rPr>
              <a:t>Rappresenta il necessario riferimento per la valutazione, la certificazione e il riconoscimento dei crediti</a:t>
            </a:r>
            <a:r>
              <a:rPr lang="it-IT" sz="2000" dirty="0">
                <a:latin typeface="Arial" panose="020B0604020202020204" pitchFamily="34" charset="0"/>
                <a:cs typeface="Arial" panose="020B0604020202020204" pitchFamily="34" charset="0"/>
              </a:rPr>
              <a:t>, soprattutto nel caso di passaggi ad altri percorsi di istruzione e formazione. </a:t>
            </a:r>
          </a:p>
          <a:p>
            <a:pPr lvl="0" algn="just" defTabSz="457200">
              <a:spcBef>
                <a:spcPts val="1000"/>
              </a:spcBef>
              <a:buClr>
                <a:srgbClr val="A53010"/>
              </a:buClr>
            </a:pPr>
            <a:r>
              <a:rPr lang="it-IT" sz="2000" b="1" dirty="0">
                <a:latin typeface="Arial" panose="020B0604020202020204" pitchFamily="34" charset="0"/>
                <a:cs typeface="Arial" panose="020B0604020202020204" pitchFamily="34" charset="0"/>
              </a:rPr>
              <a:t>E’ caratterizzata da obiettivi formativi adatti e significativi</a:t>
            </a:r>
            <a:r>
              <a:rPr lang="it-IT" sz="2000" dirty="0">
                <a:latin typeface="Arial" panose="020B0604020202020204" pitchFamily="34" charset="0"/>
                <a:cs typeface="Arial" panose="020B0604020202020204" pitchFamily="34" charset="0"/>
              </a:rPr>
              <a:t>, a partire dai quali si valuta anche il livello delle conoscenze e delle abilità acquisite </a:t>
            </a:r>
            <a:r>
              <a:rPr lang="it-IT" sz="2000" i="1" dirty="0">
                <a:latin typeface="Arial" panose="020B0604020202020204" pitchFamily="34" charset="0"/>
                <a:cs typeface="Arial" panose="020B0604020202020204" pitchFamily="34" charset="0"/>
              </a:rPr>
              <a:t>(con le relative evidenze) </a:t>
            </a:r>
            <a:r>
              <a:rPr lang="it-IT" sz="2000" dirty="0">
                <a:latin typeface="Arial" panose="020B0604020202020204" pitchFamily="34" charset="0"/>
                <a:cs typeface="Arial" panose="020B0604020202020204" pitchFamily="34" charset="0"/>
              </a:rPr>
              <a:t>e la misura in cui lo studente ha maturato le competenze attese. </a:t>
            </a:r>
          </a:p>
        </p:txBody>
      </p:sp>
      <p:sp>
        <p:nvSpPr>
          <p:cNvPr id="2" name="Segnaposto numero diapositiva 1"/>
          <p:cNvSpPr>
            <a:spLocks noGrp="1"/>
          </p:cNvSpPr>
          <p:nvPr>
            <p:ph type="sldNum" sz="quarter" idx="12"/>
          </p:nvPr>
        </p:nvSpPr>
        <p:spPr/>
        <p:txBody>
          <a:bodyPr/>
          <a:lstStyle/>
          <a:p>
            <a:fld id="{61BC23D8-5C85-4539-9172-3497310E4995}" type="slidenum">
              <a:rPr lang="it-IT" smtClean="0"/>
              <a:pPr/>
              <a:t>16</a:t>
            </a:fld>
            <a:endParaRPr lang="it-IT"/>
          </a:p>
        </p:txBody>
      </p:sp>
    </p:spTree>
    <p:extLst>
      <p:ext uri="{BB962C8B-B14F-4D97-AF65-F5344CB8AC3E}">
        <p14:creationId xmlns:p14="http://schemas.microsoft.com/office/powerpoint/2010/main" val="3443711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54BC7B77-F497-4241-97A5-8D236C6CCC14}"/>
              </a:ext>
            </a:extLst>
          </p:cNvPr>
          <p:cNvSpPr>
            <a:spLocks noGrp="1"/>
          </p:cNvSpPr>
          <p:nvPr>
            <p:ph type="sldNum" sz="quarter" idx="12"/>
          </p:nvPr>
        </p:nvSpPr>
        <p:spPr/>
        <p:txBody>
          <a:bodyPr/>
          <a:lstStyle/>
          <a:p>
            <a:fld id="{61BC23D8-5C85-4539-9172-3497310E4995}" type="slidenum">
              <a:rPr lang="it-IT" smtClean="0"/>
              <a:pPr/>
              <a:t>17</a:t>
            </a:fld>
            <a:endParaRPr lang="it-IT"/>
          </a:p>
        </p:txBody>
      </p:sp>
      <p:graphicFrame>
        <p:nvGraphicFramePr>
          <p:cNvPr id="5" name="Segnaposto contenuto 4">
            <a:extLst>
              <a:ext uri="{FF2B5EF4-FFF2-40B4-BE49-F238E27FC236}">
                <a16:creationId xmlns:a16="http://schemas.microsoft.com/office/drawing/2014/main" id="{49E0A594-B0E7-3D4F-A690-7006813D00A1}"/>
              </a:ext>
            </a:extLst>
          </p:cNvPr>
          <p:cNvGraphicFramePr>
            <a:graphicFrameLocks/>
          </p:cNvGraphicFramePr>
          <p:nvPr>
            <p:extLst>
              <p:ext uri="{D42A27DB-BD31-4B8C-83A1-F6EECF244321}">
                <p14:modId xmlns:p14="http://schemas.microsoft.com/office/powerpoint/2010/main" val="1318071063"/>
              </p:ext>
            </p:extLst>
          </p:nvPr>
        </p:nvGraphicFramePr>
        <p:xfrm>
          <a:off x="251520" y="476672"/>
          <a:ext cx="8640960" cy="6050842"/>
        </p:xfrm>
        <a:graphic>
          <a:graphicData uri="http://schemas.openxmlformats.org/drawingml/2006/table">
            <a:tbl>
              <a:tblPr firstRow="1" firstCol="1" bandRow="1">
                <a:tableStyleId>{5C22544A-7EE6-4342-B048-85BDC9FD1C3A}</a:tableStyleId>
              </a:tblPr>
              <a:tblGrid>
                <a:gridCol w="8640960">
                  <a:extLst>
                    <a:ext uri="{9D8B030D-6E8A-4147-A177-3AD203B41FA5}">
                      <a16:colId xmlns:a16="http://schemas.microsoft.com/office/drawing/2014/main" val="20000"/>
                    </a:ext>
                  </a:extLst>
                </a:gridCol>
              </a:tblGrid>
              <a:tr h="992732">
                <a:tc>
                  <a:txBody>
                    <a:bodyPr/>
                    <a:lstStyle/>
                    <a:p>
                      <a:pPr marL="0" lvl="0" indent="0" algn="ctr">
                        <a:lnSpc>
                          <a:spcPct val="115000"/>
                        </a:lnSpc>
                        <a:spcAft>
                          <a:spcPts val="0"/>
                        </a:spcAft>
                        <a:buSzPts val="1200"/>
                        <a:buFont typeface="Arial" panose="020B0604020202020204" pitchFamily="34" charset="0"/>
                        <a:buNone/>
                      </a:pPr>
                      <a:r>
                        <a:rPr lang="it-IT" sz="2400" i="1" dirty="0">
                          <a:solidFill>
                            <a:schemeClr val="bg2">
                              <a:lumMod val="75000"/>
                            </a:schemeClr>
                          </a:solidFill>
                          <a:effectLst/>
                          <a:latin typeface="UniformCondensed-Light"/>
                          <a:ea typeface="Times New Roman"/>
                          <a:cs typeface="UniformCondensed-Light"/>
                        </a:rPr>
                        <a:t>SCHEDA tipo di progettazione (DOCENTI)</a:t>
                      </a: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721768907"/>
                  </a:ext>
                </a:extLst>
              </a:tr>
              <a:tr h="522910">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Titolo </a:t>
                      </a:r>
                      <a:r>
                        <a:rPr lang="it-IT" sz="2400" dirty="0" err="1">
                          <a:solidFill>
                            <a:schemeClr val="bg2">
                              <a:lumMod val="75000"/>
                            </a:schemeClr>
                          </a:solidFill>
                          <a:effectLst/>
                        </a:rPr>
                        <a:t>UdA</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644599">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Competenze target da promuovere</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601404">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Monte ore complessivo previsto</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3"/>
                  </a:ext>
                </a:extLst>
              </a:tr>
              <a:tr h="573748">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Insegnamenti coinvolti e </a:t>
                      </a:r>
                      <a:r>
                        <a:rPr lang="it-IT" sz="2400" dirty="0" err="1">
                          <a:solidFill>
                            <a:schemeClr val="bg2">
                              <a:lumMod val="75000"/>
                            </a:schemeClr>
                          </a:solidFill>
                          <a:effectLst/>
                        </a:rPr>
                        <a:t>saperi</a:t>
                      </a:r>
                      <a:r>
                        <a:rPr lang="it-IT" sz="2400" dirty="0">
                          <a:solidFill>
                            <a:schemeClr val="bg2">
                              <a:lumMod val="75000"/>
                            </a:schemeClr>
                          </a:solidFill>
                          <a:effectLst/>
                        </a:rPr>
                        <a:t> essenziali</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r h="718541">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Compito autentico/di realtà di riferimento </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r h="638808">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Attività degli studenti</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6"/>
                  </a:ext>
                </a:extLst>
              </a:tr>
              <a:tr h="905484">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Criteri ed elementi per la valutazione e certificazione delle competenze</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7"/>
                  </a:ext>
                </a:extLst>
              </a:tr>
              <a:tr h="452616">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Rubriche di valutazione  e autovalutazione</a:t>
                      </a:r>
                      <a:r>
                        <a:rPr lang="it-IT" sz="2400" baseline="0" dirty="0">
                          <a:solidFill>
                            <a:schemeClr val="bg2">
                              <a:lumMod val="75000"/>
                            </a:schemeClr>
                          </a:solidFill>
                          <a:effectLst/>
                        </a:rPr>
                        <a:t> da parte degli studenti</a:t>
                      </a:r>
                      <a:endParaRPr lang="it-IT" sz="2400" dirty="0">
                        <a:solidFill>
                          <a:schemeClr val="bg2">
                            <a:lumMod val="75000"/>
                          </a:schemeClr>
                        </a:solidFill>
                        <a:effectLs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7248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olo 5"/>
          <p:cNvSpPr>
            <a:spLocks noGrp="1"/>
          </p:cNvSpPr>
          <p:nvPr>
            <p:ph type="title"/>
          </p:nvPr>
        </p:nvSpPr>
        <p:spPr>
          <a:xfrm>
            <a:off x="914400" y="-171400"/>
            <a:ext cx="7772400" cy="1080120"/>
          </a:xfrm>
        </p:spPr>
        <p:txBody>
          <a:bodyPr>
            <a:normAutofit/>
          </a:bodyPr>
          <a:lstStyle/>
          <a:p>
            <a:pPr algn="ctr"/>
            <a:r>
              <a:rPr lang="it-IT" sz="3000" b="1" dirty="0"/>
              <a:t>Una definizione di “Compito di realtà” </a:t>
            </a:r>
          </a:p>
        </p:txBody>
      </p:sp>
      <p:sp>
        <p:nvSpPr>
          <p:cNvPr id="2" name="Segnaposto contenuto 1"/>
          <p:cNvSpPr>
            <a:spLocks noGrp="1"/>
          </p:cNvSpPr>
          <p:nvPr>
            <p:ph idx="1"/>
          </p:nvPr>
        </p:nvSpPr>
        <p:spPr>
          <a:xfrm>
            <a:off x="914400" y="908720"/>
            <a:ext cx="7772400" cy="5328592"/>
          </a:xfrm>
          <a:noFill/>
          <a:ln>
            <a:solidFill>
              <a:schemeClr val="accent1"/>
            </a:solidFill>
          </a:ln>
        </p:spPr>
        <p:txBody>
          <a:bodyPr>
            <a:noAutofit/>
          </a:bodyPr>
          <a:lstStyle/>
          <a:p>
            <a:pPr marL="0" indent="0" algn="just">
              <a:buNone/>
            </a:pPr>
            <a:r>
              <a:rPr lang="it-IT" sz="2500" dirty="0"/>
              <a:t>«</a:t>
            </a:r>
            <a:r>
              <a:rPr lang="it-IT" sz="2500" i="1" dirty="0"/>
              <a:t>una situazione problematica, complessa e nuova, quanto più possibile vicina al mondo reale, da risolvere utilizzando conoscenze e abilità già acquisite e trasferendo procedure e condotte cognitive in contesti e ambiti di riferimento moderatamente diversi da quelli resi familiari dalla pratica didattica. . </a:t>
            </a:r>
          </a:p>
          <a:p>
            <a:pPr marL="0" indent="0" algn="just">
              <a:buNone/>
            </a:pPr>
            <a:r>
              <a:rPr lang="it-IT" sz="2500" i="1" dirty="0"/>
              <a:t>La risoluzione della situazione-problema (compito di realtà) viene a costituire il prodotto finale degli alunni su cui si basa la valutazione</a:t>
            </a:r>
            <a:r>
              <a:rPr lang="mr-IN" sz="2500" i="1" dirty="0"/>
              <a:t>…</a:t>
            </a:r>
            <a:r>
              <a:rPr lang="it-IT" sz="2500" dirty="0"/>
              <a:t>»</a:t>
            </a:r>
          </a:p>
        </p:txBody>
      </p:sp>
      <p:sp>
        <p:nvSpPr>
          <p:cNvPr id="5" name="Segnaposto numero diapositiva 4"/>
          <p:cNvSpPr>
            <a:spLocks noGrp="1"/>
          </p:cNvSpPr>
          <p:nvPr>
            <p:ph type="sldNum" sz="quarter" idx="12"/>
          </p:nvPr>
        </p:nvSpPr>
        <p:spPr/>
        <p:txBody>
          <a:bodyPr/>
          <a:lstStyle/>
          <a:p>
            <a:fld id="{B54FEAFE-9711-41AA-B6AA-732E88B8268C}" type="slidenum">
              <a:rPr lang="it-IT" smtClean="0"/>
              <a:t>18</a:t>
            </a:fld>
            <a:endParaRPr lang="it-IT"/>
          </a:p>
        </p:txBody>
      </p:sp>
    </p:spTree>
    <p:extLst>
      <p:ext uri="{BB962C8B-B14F-4D97-AF65-F5344CB8AC3E}">
        <p14:creationId xmlns:p14="http://schemas.microsoft.com/office/powerpoint/2010/main" val="245065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82F763-5454-1A4B-839B-5EFADF042AA4}"/>
              </a:ext>
            </a:extLst>
          </p:cNvPr>
          <p:cNvSpPr>
            <a:spLocks noGrp="1"/>
          </p:cNvSpPr>
          <p:nvPr>
            <p:ph type="title"/>
          </p:nvPr>
        </p:nvSpPr>
        <p:spPr>
          <a:xfrm>
            <a:off x="914400" y="274638"/>
            <a:ext cx="7772400" cy="994122"/>
          </a:xfrm>
        </p:spPr>
        <p:txBody>
          <a:bodyPr>
            <a:normAutofit/>
          </a:bodyPr>
          <a:lstStyle/>
          <a:p>
            <a:pPr algn="ctr"/>
            <a:r>
              <a:rPr lang="it-IT" sz="3200" b="1" dirty="0"/>
              <a:t>Le </a:t>
            </a:r>
            <a:r>
              <a:rPr lang="it-IT" sz="3200" b="1" i="1" dirty="0"/>
              <a:t>rubriche di valutazione</a:t>
            </a:r>
          </a:p>
        </p:txBody>
      </p:sp>
      <p:sp>
        <p:nvSpPr>
          <p:cNvPr id="3" name="Segnaposto contenuto 2">
            <a:extLst>
              <a:ext uri="{FF2B5EF4-FFF2-40B4-BE49-F238E27FC236}">
                <a16:creationId xmlns:a16="http://schemas.microsoft.com/office/drawing/2014/main" id="{30B84DD4-2612-E94E-9374-F13DBFB008D6}"/>
              </a:ext>
            </a:extLst>
          </p:cNvPr>
          <p:cNvSpPr>
            <a:spLocks noGrp="1"/>
          </p:cNvSpPr>
          <p:nvPr>
            <p:ph idx="1"/>
          </p:nvPr>
        </p:nvSpPr>
        <p:spPr>
          <a:xfrm>
            <a:off x="856060" y="1268760"/>
            <a:ext cx="7429499" cy="4522441"/>
          </a:xfrm>
          <a:noFill/>
          <a:ln>
            <a:solidFill>
              <a:schemeClr val="accent1"/>
            </a:solidFill>
          </a:ln>
        </p:spPr>
        <p:txBody>
          <a:bodyPr>
            <a:normAutofit lnSpcReduction="10000"/>
          </a:bodyPr>
          <a:lstStyle/>
          <a:p>
            <a:pPr marL="0" indent="0" algn="just">
              <a:buNone/>
            </a:pPr>
            <a:r>
              <a:rPr lang="it-IT" dirty="0"/>
              <a:t>Rappresentano lo strumento principale per valutare le prestazioni e le padronanze degli studenti. </a:t>
            </a:r>
          </a:p>
          <a:p>
            <a:pPr marL="0" indent="0" algn="just">
              <a:buNone/>
            </a:pPr>
            <a:r>
              <a:rPr lang="it-IT" dirty="0"/>
              <a:t>Generalmente esse </a:t>
            </a:r>
            <a:r>
              <a:rPr lang="it-IT" b="1" i="1" dirty="0"/>
              <a:t>fanno riferimento a determinate «competenze traguardo» attivabili a partire da compiti di realtà</a:t>
            </a:r>
            <a:r>
              <a:rPr lang="it-IT" dirty="0"/>
              <a:t> (a loro volta opportunamente associabile ad «evidenze»).</a:t>
            </a:r>
          </a:p>
          <a:p>
            <a:pPr marL="0" indent="0" algn="just">
              <a:buNone/>
            </a:pPr>
            <a:r>
              <a:rPr lang="it-IT" b="1" dirty="0"/>
              <a:t>Le rubriche si articolano in livelli </a:t>
            </a:r>
            <a:r>
              <a:rPr lang="it-IT" dirty="0"/>
              <a:t>(es. avanzato, intermedio  base, parziale, non raggiunto) </a:t>
            </a:r>
            <a:r>
              <a:rPr lang="it-IT" u="sng" dirty="0"/>
              <a:t>con i relativi descrittori </a:t>
            </a:r>
            <a:r>
              <a:rPr lang="it-IT" dirty="0"/>
              <a:t>di padronanza degli elementi di competenza proposti. </a:t>
            </a:r>
          </a:p>
          <a:p>
            <a:pPr marL="0" indent="0">
              <a:buNone/>
            </a:pPr>
            <a:endParaRPr lang="it-IT" dirty="0">
              <a:solidFill>
                <a:schemeClr val="bg2">
                  <a:lumMod val="60000"/>
                  <a:lumOff val="40000"/>
                </a:schemeClr>
              </a:solidFill>
            </a:endParaRPr>
          </a:p>
          <a:p>
            <a:pPr marL="0" indent="0">
              <a:buNone/>
            </a:pPr>
            <a:endParaRPr lang="it-IT" dirty="0">
              <a:solidFill>
                <a:schemeClr val="bg2">
                  <a:lumMod val="60000"/>
                  <a:lumOff val="40000"/>
                </a:schemeClr>
              </a:solidFill>
            </a:endParaRPr>
          </a:p>
          <a:p>
            <a:endParaRPr lang="it-IT" dirty="0"/>
          </a:p>
        </p:txBody>
      </p:sp>
      <p:sp>
        <p:nvSpPr>
          <p:cNvPr id="4" name="Segnaposto numero diapositiva 3">
            <a:extLst>
              <a:ext uri="{FF2B5EF4-FFF2-40B4-BE49-F238E27FC236}">
                <a16:creationId xmlns:a16="http://schemas.microsoft.com/office/drawing/2014/main" id="{BB540FB2-F044-2F49-95AB-47D43C4A7300}"/>
              </a:ext>
            </a:extLst>
          </p:cNvPr>
          <p:cNvSpPr>
            <a:spLocks noGrp="1"/>
          </p:cNvSpPr>
          <p:nvPr>
            <p:ph type="sldNum" sz="quarter" idx="12"/>
          </p:nvPr>
        </p:nvSpPr>
        <p:spPr/>
        <p:txBody>
          <a:bodyPr/>
          <a:lstStyle/>
          <a:p>
            <a:fld id="{61BC23D8-5C85-4539-9172-3497310E4995}" type="slidenum">
              <a:rPr lang="it-IT" smtClean="0"/>
              <a:pPr/>
              <a:t>19</a:t>
            </a:fld>
            <a:endParaRPr lang="it-IT"/>
          </a:p>
        </p:txBody>
      </p:sp>
    </p:spTree>
    <p:extLst>
      <p:ext uri="{BB962C8B-B14F-4D97-AF65-F5344CB8AC3E}">
        <p14:creationId xmlns:p14="http://schemas.microsoft.com/office/powerpoint/2010/main" val="414755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78AB0-E420-E148-95D3-C7DD5169BE11}"/>
              </a:ext>
            </a:extLst>
          </p:cNvPr>
          <p:cNvSpPr>
            <a:spLocks noGrp="1"/>
          </p:cNvSpPr>
          <p:nvPr>
            <p:ph type="title"/>
          </p:nvPr>
        </p:nvSpPr>
        <p:spPr>
          <a:xfrm>
            <a:off x="722313" y="548680"/>
            <a:ext cx="7772400" cy="1218059"/>
          </a:xfrm>
        </p:spPr>
        <p:txBody>
          <a:bodyPr>
            <a:normAutofit/>
          </a:bodyPr>
          <a:lstStyle/>
          <a:p>
            <a:pPr algn="ctr"/>
            <a:r>
              <a:rPr lang="it-IT" sz="3200" b="1" dirty="0"/>
              <a:t>La cornice normativa e ordinamentale di riferimento </a:t>
            </a:r>
          </a:p>
        </p:txBody>
      </p:sp>
      <p:sp>
        <p:nvSpPr>
          <p:cNvPr id="4" name="Segnaposto numero diapositiva 3">
            <a:extLst>
              <a:ext uri="{FF2B5EF4-FFF2-40B4-BE49-F238E27FC236}">
                <a16:creationId xmlns:a16="http://schemas.microsoft.com/office/drawing/2014/main" id="{87614B92-B64A-3748-AC77-2B83869F644A}"/>
              </a:ext>
            </a:extLst>
          </p:cNvPr>
          <p:cNvSpPr>
            <a:spLocks noGrp="1"/>
          </p:cNvSpPr>
          <p:nvPr>
            <p:ph type="sldNum" sz="quarter" idx="12"/>
          </p:nvPr>
        </p:nvSpPr>
        <p:spPr/>
        <p:txBody>
          <a:bodyPr/>
          <a:lstStyle/>
          <a:p>
            <a:fld id="{61BC23D8-5C85-4539-9172-3497310E4995}" type="slidenum">
              <a:rPr lang="it-IT" smtClean="0"/>
              <a:pPr/>
              <a:t>2</a:t>
            </a:fld>
            <a:endParaRPr lang="it-IT"/>
          </a:p>
        </p:txBody>
      </p:sp>
      <p:sp>
        <p:nvSpPr>
          <p:cNvPr id="3" name="Rettangolo 2"/>
          <p:cNvSpPr/>
          <p:nvPr/>
        </p:nvSpPr>
        <p:spPr>
          <a:xfrm>
            <a:off x="324037" y="2172579"/>
            <a:ext cx="8568952" cy="3693319"/>
          </a:xfrm>
          <a:prstGeom prst="rect">
            <a:avLst/>
          </a:prstGeom>
        </p:spPr>
        <p:txBody>
          <a:bodyPr wrap="square">
            <a:spAutoFit/>
          </a:bodyPr>
          <a:lstStyle/>
          <a:p>
            <a:pPr algn="ctr"/>
            <a:r>
              <a:rPr lang="it-IT" b="1" dirty="0"/>
              <a:t>DECRETO LEGISLATIVO 13 aprile 2017, n. 61 </a:t>
            </a:r>
          </a:p>
          <a:p>
            <a:r>
              <a:rPr lang="it-IT" dirty="0"/>
              <a:t>Revisione dei percorsi dell'istruzione professionale nel rispetto dell'articolo 117 della Costituzione, </a:t>
            </a:r>
            <a:r>
              <a:rPr lang="it-IT" dirty="0" err="1"/>
              <a:t>nonche</a:t>
            </a:r>
            <a:r>
              <a:rPr lang="it-IT" dirty="0"/>
              <a:t>' raccordo con i percorsi dell'istruzione e formazione professionale, a norma dell'articolo 1, commi 180 e 181, lettera d), della legge 13 luglio 2015, n. 107. (17G00069)</a:t>
            </a:r>
          </a:p>
          <a:p>
            <a:r>
              <a:rPr lang="it-IT" dirty="0"/>
              <a:t> </a:t>
            </a:r>
          </a:p>
          <a:p>
            <a:pPr algn="ctr"/>
            <a:r>
              <a:rPr lang="it-IT" b="1" dirty="0"/>
              <a:t>DECRETO 24 maggio 2018, n. 92.</a:t>
            </a:r>
          </a:p>
          <a:p>
            <a:r>
              <a:rPr lang="it-IT" dirty="0"/>
              <a:t> Regolamento recante la disciplina dei profili di uscita degli indirizzi di studio dei percorsi di istruzione professionale, ai sensi dell’articolo 3, comma 3, del decreto legislativo 13 aprile 2017, n. 61, recante la revisione dei percorsi dell’istruzione professionale nel rispetto dell’articolo 117 della Costituzione, nonché raccordo con i percorsi dell’istruzione e formazione professionale, a norma dell’articolo 1, commi 180 e 181, lettera d), della legge 13 luglio 2015, n. 107.</a:t>
            </a:r>
          </a:p>
        </p:txBody>
      </p:sp>
    </p:spTree>
    <p:extLst>
      <p:ext uri="{BB962C8B-B14F-4D97-AF65-F5344CB8AC3E}">
        <p14:creationId xmlns:p14="http://schemas.microsoft.com/office/powerpoint/2010/main" val="812927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922114"/>
          </a:xfrm>
        </p:spPr>
        <p:txBody>
          <a:bodyPr>
            <a:normAutofit/>
          </a:bodyPr>
          <a:lstStyle/>
          <a:p>
            <a:r>
              <a:rPr lang="it-IT" b="1" dirty="0"/>
              <a:t>Per concludere …</a:t>
            </a:r>
          </a:p>
        </p:txBody>
      </p:sp>
      <p:sp>
        <p:nvSpPr>
          <p:cNvPr id="4" name="Segnaposto numero diapositiva 3">
            <a:extLst>
              <a:ext uri="{FF2B5EF4-FFF2-40B4-BE49-F238E27FC236}">
                <a16:creationId xmlns:a16="http://schemas.microsoft.com/office/drawing/2014/main" id="{0D029234-CCFD-9A42-A273-15E436478A5A}"/>
              </a:ext>
            </a:extLst>
          </p:cNvPr>
          <p:cNvSpPr>
            <a:spLocks noGrp="1"/>
          </p:cNvSpPr>
          <p:nvPr>
            <p:ph type="sldNum" sz="quarter" idx="12"/>
          </p:nvPr>
        </p:nvSpPr>
        <p:spPr/>
        <p:txBody>
          <a:bodyPr/>
          <a:lstStyle/>
          <a:p>
            <a:fld id="{C95746DD-A230-5B4F-A45F-234C12314B31}" type="slidenum">
              <a:rPr lang="it-IT" smtClean="0"/>
              <a:t>20</a:t>
            </a:fld>
            <a:endParaRPr lang="it-IT"/>
          </a:p>
        </p:txBody>
      </p:sp>
      <p:sp>
        <p:nvSpPr>
          <p:cNvPr id="3" name="Segnaposto contenuto 2">
            <a:extLst>
              <a:ext uri="{FF2B5EF4-FFF2-40B4-BE49-F238E27FC236}">
                <a16:creationId xmlns:a16="http://schemas.microsoft.com/office/drawing/2014/main" id="{95E563ED-DEE6-5744-A7EC-29233AB43192}"/>
              </a:ext>
            </a:extLst>
          </p:cNvPr>
          <p:cNvSpPr>
            <a:spLocks noGrp="1"/>
          </p:cNvSpPr>
          <p:nvPr>
            <p:ph sz="quarter" idx="1"/>
          </p:nvPr>
        </p:nvSpPr>
        <p:spPr>
          <a:xfrm>
            <a:off x="650380" y="1314797"/>
            <a:ext cx="8036420" cy="4450433"/>
          </a:xfrm>
          <a:noFill/>
          <a:ln>
            <a:solidFill>
              <a:schemeClr val="accent1"/>
            </a:solidFill>
          </a:ln>
        </p:spPr>
        <p:txBody>
          <a:bodyPr>
            <a:normAutofit fontScale="85000" lnSpcReduction="20000"/>
          </a:bodyPr>
          <a:lstStyle/>
          <a:p>
            <a:pPr marL="457200" indent="-457200">
              <a:buFont typeface="+mj-lt"/>
              <a:buAutoNum type="arabicPeriod"/>
            </a:pPr>
            <a:r>
              <a:rPr lang="it-IT" sz="2400" dirty="0"/>
              <a:t>La riforma tenta di </a:t>
            </a:r>
            <a:r>
              <a:rPr lang="it-IT" sz="2400" b="1" dirty="0"/>
              <a:t>rispondere alle </a:t>
            </a:r>
            <a:r>
              <a:rPr lang="it-IT" sz="2400" b="1" u="sng" dirty="0"/>
              <a:t>nuove attese dei giovani </a:t>
            </a:r>
            <a:r>
              <a:rPr lang="it-IT" sz="2400" b="1" dirty="0"/>
              <a:t>e alle </a:t>
            </a:r>
            <a:r>
              <a:rPr lang="it-IT" sz="2400" b="1" u="sng" dirty="0"/>
              <a:t>nuove sfide </a:t>
            </a:r>
            <a:r>
              <a:rPr lang="it-IT" sz="2400" b="1" dirty="0"/>
              <a:t>provenienti dall’evoluzione culturale, sociale ed economica in atto </a:t>
            </a:r>
            <a:r>
              <a:rPr lang="it-IT" sz="2400" dirty="0"/>
              <a:t>(cittadinanza, </a:t>
            </a:r>
            <a:r>
              <a:rPr lang="it-IT" sz="2400" dirty="0" err="1"/>
              <a:t>occupabilità</a:t>
            </a:r>
            <a:r>
              <a:rPr lang="it-IT" sz="2400" dirty="0"/>
              <a:t>, competitività) </a:t>
            </a:r>
          </a:p>
          <a:p>
            <a:pPr marL="457200" indent="-457200">
              <a:buFont typeface="+mj-lt"/>
              <a:buAutoNum type="arabicPeriod"/>
            </a:pPr>
            <a:endParaRPr lang="it-IT" sz="1600" dirty="0"/>
          </a:p>
          <a:p>
            <a:pPr marL="457200" indent="-457200">
              <a:buFont typeface="+mj-lt"/>
              <a:buAutoNum type="arabicPeriod"/>
            </a:pPr>
            <a:r>
              <a:rPr lang="it-IT" sz="2400" dirty="0"/>
              <a:t>Si tratta di un </a:t>
            </a:r>
            <a:r>
              <a:rPr lang="it-IT" sz="2400" b="1" u="sng" dirty="0"/>
              <a:t>disegno complesso e impegnativo </a:t>
            </a:r>
            <a:r>
              <a:rPr lang="it-IT" sz="2400" b="1" dirty="0"/>
              <a:t>che attiva un processo realizzabile solo nel medio periodo: </a:t>
            </a:r>
            <a:r>
              <a:rPr lang="it-IT" sz="2400" dirty="0"/>
              <a:t>ciò  richiede alle scuole </a:t>
            </a:r>
            <a:r>
              <a:rPr lang="it-IT" sz="2400" b="1" i="1" dirty="0"/>
              <a:t>molta gradualità e condivisione</a:t>
            </a:r>
            <a:r>
              <a:rPr lang="it-IT" sz="2400" dirty="0"/>
              <a:t>, </a:t>
            </a:r>
            <a:r>
              <a:rPr lang="it-IT" sz="2400" u="sng" dirty="0"/>
              <a:t>soprattutto da parte dei docenti</a:t>
            </a:r>
            <a:r>
              <a:rPr lang="it-IT" sz="2400" dirty="0"/>
              <a:t> (</a:t>
            </a:r>
            <a:r>
              <a:rPr lang="it-IT" sz="2400" i="1" dirty="0"/>
              <a:t>senza l’apporto dei quali la riforma non può camminare</a:t>
            </a:r>
            <a:r>
              <a:rPr lang="it-IT" sz="2400" dirty="0"/>
              <a:t>) </a:t>
            </a:r>
          </a:p>
          <a:p>
            <a:pPr marL="457200" indent="-457200">
              <a:buFont typeface="+mj-lt"/>
              <a:buAutoNum type="arabicPeriod"/>
            </a:pPr>
            <a:endParaRPr lang="it-IT" sz="1600" b="1" dirty="0"/>
          </a:p>
          <a:p>
            <a:pPr marL="457200" indent="-457200">
              <a:buFont typeface="+mj-lt"/>
              <a:buAutoNum type="arabicPeriod"/>
            </a:pPr>
            <a:r>
              <a:rPr lang="it-IT" sz="2400" b="1" dirty="0"/>
              <a:t>Gli istituti professionali non partono da zero, </a:t>
            </a:r>
            <a:r>
              <a:rPr lang="it-IT" sz="2400" dirty="0"/>
              <a:t>in quanto hanno un </a:t>
            </a:r>
            <a:r>
              <a:rPr lang="it-IT" sz="2400" u="sng" dirty="0"/>
              <a:t>patrimonio di pratiche, di strumenti e di passione consolidato nel tempo</a:t>
            </a:r>
            <a:r>
              <a:rPr lang="it-IT" sz="2400" dirty="0"/>
              <a:t>: occorre saperlo sviluppare e rinnovare coinvolgendo gli studenti, il mondo del lavoro e le  comunità territoriali.</a:t>
            </a:r>
          </a:p>
        </p:txBody>
      </p:sp>
    </p:spTree>
    <p:extLst>
      <p:ext uri="{BB962C8B-B14F-4D97-AF65-F5344CB8AC3E}">
        <p14:creationId xmlns:p14="http://schemas.microsoft.com/office/powerpoint/2010/main" val="373708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7D3F9E21-A2CD-4DE6-94A5-C5B013158058}"/>
              </a:ext>
            </a:extLst>
          </p:cNvPr>
          <p:cNvSpPr/>
          <p:nvPr/>
        </p:nvSpPr>
        <p:spPr>
          <a:xfrm>
            <a:off x="1043608" y="620688"/>
            <a:ext cx="7344814" cy="50405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3200" b="1" dirty="0">
                <a:solidFill>
                  <a:schemeClr val="accent1"/>
                </a:solidFill>
                <a:effectLst>
                  <a:outerShdw blurRad="38100" dist="38100" dir="2700000" algn="tl">
                    <a:srgbClr val="000000">
                      <a:alpha val="43137"/>
                    </a:srgbClr>
                  </a:outerShdw>
                </a:effectLst>
                <a:latin typeface="+mj-lt"/>
                <a:cs typeface="Aharoni" panose="02010803020104030203" pitchFamily="2" charset="-79"/>
              </a:rPr>
              <a:t>Il primo biennio</a:t>
            </a:r>
          </a:p>
        </p:txBody>
      </p:sp>
      <p:sp>
        <p:nvSpPr>
          <p:cNvPr id="7" name="Rettangolo 6">
            <a:extLst>
              <a:ext uri="{FF2B5EF4-FFF2-40B4-BE49-F238E27FC236}">
                <a16:creationId xmlns:a16="http://schemas.microsoft.com/office/drawing/2014/main" id="{3B01A211-F75E-4719-9F24-5E7839A8557B}"/>
              </a:ext>
            </a:extLst>
          </p:cNvPr>
          <p:cNvSpPr/>
          <p:nvPr/>
        </p:nvSpPr>
        <p:spPr>
          <a:xfrm>
            <a:off x="1043608" y="1196752"/>
            <a:ext cx="3744416"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istruzione generale</a:t>
            </a:r>
          </a:p>
          <a:p>
            <a:pPr lvl="0" algn="ctr"/>
            <a:r>
              <a:rPr lang="it-IT" sz="2000" b="1" dirty="0">
                <a:solidFill>
                  <a:schemeClr val="bg1"/>
                </a:solidFill>
                <a:latin typeface="+mj-lt"/>
                <a:cs typeface="Aharoni" panose="02010803020104030203" pitchFamily="2" charset="-79"/>
              </a:rPr>
              <a:t>1188  ore</a:t>
            </a:r>
          </a:p>
        </p:txBody>
      </p:sp>
      <p:sp>
        <p:nvSpPr>
          <p:cNvPr id="8" name="Rettangolo 7">
            <a:extLst>
              <a:ext uri="{FF2B5EF4-FFF2-40B4-BE49-F238E27FC236}">
                <a16:creationId xmlns:a16="http://schemas.microsoft.com/office/drawing/2014/main" id="{B0E26548-BA30-40CC-9DEC-960133096679}"/>
              </a:ext>
            </a:extLst>
          </p:cNvPr>
          <p:cNvSpPr/>
          <p:nvPr/>
        </p:nvSpPr>
        <p:spPr>
          <a:xfrm>
            <a:off x="4860032" y="1196752"/>
            <a:ext cx="3528391" cy="757061"/>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indirizzo </a:t>
            </a:r>
          </a:p>
          <a:p>
            <a:pPr lvl="0" algn="ctr"/>
            <a:r>
              <a:rPr lang="it-IT" sz="2000" b="1" dirty="0">
                <a:solidFill>
                  <a:schemeClr val="bg1"/>
                </a:solidFill>
                <a:latin typeface="+mj-lt"/>
                <a:cs typeface="Aharoni" panose="02010803020104030203" pitchFamily="2" charset="-79"/>
              </a:rPr>
              <a:t>924  ore</a:t>
            </a:r>
          </a:p>
        </p:txBody>
      </p:sp>
      <p:sp>
        <p:nvSpPr>
          <p:cNvPr id="10" name="Rettangolo 9">
            <a:extLst>
              <a:ext uri="{FF2B5EF4-FFF2-40B4-BE49-F238E27FC236}">
                <a16:creationId xmlns:a16="http://schemas.microsoft.com/office/drawing/2014/main" id="{1A51F941-87E6-4BD9-BF57-9D3F616C781F}"/>
              </a:ext>
            </a:extLst>
          </p:cNvPr>
          <p:cNvSpPr/>
          <p:nvPr/>
        </p:nvSpPr>
        <p:spPr>
          <a:xfrm>
            <a:off x="1043608" y="1988840"/>
            <a:ext cx="7344816" cy="997366"/>
          </a:xfrm>
          <a:prstGeom prst="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latin typeface="+mj-lt"/>
                <a:cs typeface="Aharoni" panose="02010803020104030203" pitchFamily="2" charset="-79"/>
              </a:rPr>
              <a:t>Totale monte ore biennio: 2.112</a:t>
            </a:r>
          </a:p>
          <a:p>
            <a:pPr algn="ctr"/>
            <a:r>
              <a:rPr lang="it-IT" sz="2200" b="1" dirty="0">
                <a:solidFill>
                  <a:srgbClr val="000099"/>
                </a:solidFill>
                <a:latin typeface="+mj-lt"/>
                <a:cs typeface="Aharoni" panose="02010803020104030203" pitchFamily="2" charset="-79"/>
              </a:rPr>
              <a:t>di cui </a:t>
            </a:r>
            <a:r>
              <a:rPr lang="it-IT" sz="2200" b="1" u="sng" dirty="0">
                <a:solidFill>
                  <a:srgbClr val="C00000"/>
                </a:solidFill>
                <a:latin typeface="+mj-lt"/>
                <a:cs typeface="Aharoni" panose="02010803020104030203" pitchFamily="2" charset="-79"/>
              </a:rPr>
              <a:t>264 ore</a:t>
            </a:r>
            <a:r>
              <a:rPr lang="it-IT" sz="2200" b="1" dirty="0">
                <a:solidFill>
                  <a:srgbClr val="C00000"/>
                </a:solidFill>
                <a:latin typeface="+mj-lt"/>
                <a:cs typeface="Aharoni" panose="02010803020104030203" pitchFamily="2" charset="-79"/>
              </a:rPr>
              <a:t>  per personalizzazione degli apprendimenti</a:t>
            </a:r>
          </a:p>
        </p:txBody>
      </p:sp>
      <p:sp>
        <p:nvSpPr>
          <p:cNvPr id="12" name="CasellaDiTesto 11">
            <a:extLst>
              <a:ext uri="{FF2B5EF4-FFF2-40B4-BE49-F238E27FC236}">
                <a16:creationId xmlns:a16="http://schemas.microsoft.com/office/drawing/2014/main" id="{BC482ED1-C0B1-45A1-88CB-D70BF5D9C03A}"/>
              </a:ext>
            </a:extLst>
          </p:cNvPr>
          <p:cNvSpPr txBox="1"/>
          <p:nvPr/>
        </p:nvSpPr>
        <p:spPr>
          <a:xfrm>
            <a:off x="467544" y="2986206"/>
            <a:ext cx="8496944" cy="2893100"/>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ü"/>
            </a:pPr>
            <a:r>
              <a:rPr lang="it-IT" sz="2600" u="sng" dirty="0"/>
              <a:t>Carattere  unitario </a:t>
            </a:r>
            <a:r>
              <a:rPr lang="it-IT" sz="2600" dirty="0"/>
              <a:t>(anche in relazione all’obbligo di istruzione</a:t>
            </a:r>
          </a:p>
          <a:p>
            <a:pPr marL="285750" indent="-285750">
              <a:buFont typeface="Wingdings" panose="05000000000000000000" pitchFamily="2" charset="2"/>
              <a:buChar char="ü"/>
            </a:pPr>
            <a:r>
              <a:rPr lang="it-IT" sz="2600" u="sng" dirty="0"/>
              <a:t>Possibilità di articolare le classi in livelli di apprendimento e in periodi didattici </a:t>
            </a:r>
            <a:r>
              <a:rPr lang="it-IT" sz="2600" dirty="0"/>
              <a:t>anche in due diverse annualità</a:t>
            </a:r>
          </a:p>
          <a:p>
            <a:pPr marL="342900" indent="-342900">
              <a:buFont typeface="Wingdings" panose="05000000000000000000" pitchFamily="2" charset="2"/>
              <a:buChar char="ü"/>
            </a:pPr>
            <a:r>
              <a:rPr lang="it-IT" sz="2600" u="sng" dirty="0"/>
              <a:t>Aggregazione delle discipline in Assi culturali</a:t>
            </a:r>
          </a:p>
          <a:p>
            <a:pPr marL="285750" indent="-285750">
              <a:buFont typeface="Wingdings" panose="05000000000000000000" pitchFamily="2" charset="2"/>
              <a:buChar char="ü"/>
            </a:pPr>
            <a:r>
              <a:rPr lang="it-IT" sz="2600" u="sng" dirty="0"/>
              <a:t>Sviluppo di percorsi di alternanza scuola-lavoro e </a:t>
            </a:r>
          </a:p>
          <a:p>
            <a:r>
              <a:rPr lang="it-IT" sz="2600" u="sng" dirty="0"/>
              <a:t>    apprendistato</a:t>
            </a:r>
            <a:r>
              <a:rPr lang="it-IT" sz="2600" dirty="0"/>
              <a:t> </a:t>
            </a:r>
            <a:r>
              <a:rPr lang="it-IT" sz="2600" u="sng" dirty="0"/>
              <a:t>già dalla seconda classe</a:t>
            </a:r>
            <a:endParaRPr lang="it-IT" sz="2600" dirty="0"/>
          </a:p>
        </p:txBody>
      </p:sp>
      <p:sp>
        <p:nvSpPr>
          <p:cNvPr id="2" name="Segnaposto numero diapositiva 1"/>
          <p:cNvSpPr>
            <a:spLocks noGrp="1"/>
          </p:cNvSpPr>
          <p:nvPr>
            <p:ph type="sldNum" sz="quarter" idx="12"/>
          </p:nvPr>
        </p:nvSpPr>
        <p:spPr/>
        <p:txBody>
          <a:bodyPr/>
          <a:lstStyle/>
          <a:p>
            <a:fld id="{61BC23D8-5C85-4539-9172-3497310E4995}" type="slidenum">
              <a:rPr lang="it-IT" smtClean="0"/>
              <a:pPr/>
              <a:t>3</a:t>
            </a:fld>
            <a:endParaRPr lang="it-IT"/>
          </a:p>
        </p:txBody>
      </p:sp>
    </p:spTree>
    <p:extLst>
      <p:ext uri="{BB962C8B-B14F-4D97-AF65-F5344CB8AC3E}">
        <p14:creationId xmlns:p14="http://schemas.microsoft.com/office/powerpoint/2010/main" val="424115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2">
            <a:extLst>
              <a:ext uri="{FF2B5EF4-FFF2-40B4-BE49-F238E27FC236}">
                <a16:creationId xmlns:a16="http://schemas.microsoft.com/office/drawing/2014/main" id="{7D3F9E21-A2CD-4DE6-94A5-C5B013158058}"/>
              </a:ext>
            </a:extLst>
          </p:cNvPr>
          <p:cNvSpPr/>
          <p:nvPr/>
        </p:nvSpPr>
        <p:spPr>
          <a:xfrm>
            <a:off x="3183643" y="620688"/>
            <a:ext cx="2546162"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effectLst>
                  <a:outerShdw blurRad="38100" dist="38100" dir="2700000" algn="tl">
                    <a:srgbClr val="000000">
                      <a:alpha val="43137"/>
                    </a:srgbClr>
                  </a:outerShdw>
                </a:effectLst>
                <a:latin typeface="+mj-lt"/>
                <a:cs typeface="Aharoni" panose="02010803020104030203" pitchFamily="2" charset="-79"/>
              </a:rPr>
              <a:t>Quarto anno</a:t>
            </a:r>
          </a:p>
        </p:txBody>
      </p:sp>
      <p:sp>
        <p:nvSpPr>
          <p:cNvPr id="14" name="Rettangolo 13">
            <a:extLst>
              <a:ext uri="{FF2B5EF4-FFF2-40B4-BE49-F238E27FC236}">
                <a16:creationId xmlns:a16="http://schemas.microsoft.com/office/drawing/2014/main" id="{7D3F9E21-A2CD-4DE6-94A5-C5B013158058}"/>
              </a:ext>
            </a:extLst>
          </p:cNvPr>
          <p:cNvSpPr/>
          <p:nvPr/>
        </p:nvSpPr>
        <p:spPr>
          <a:xfrm>
            <a:off x="5755726" y="620688"/>
            <a:ext cx="2632698"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effectLst>
                  <a:outerShdw blurRad="38100" dist="38100" dir="2700000" algn="tl">
                    <a:srgbClr val="000000">
                      <a:alpha val="43137"/>
                    </a:srgbClr>
                  </a:outerShdw>
                </a:effectLst>
                <a:latin typeface="+mj-lt"/>
                <a:cs typeface="Aharoni" panose="02010803020104030203" pitchFamily="2" charset="-79"/>
              </a:rPr>
              <a:t>Quinto anno</a:t>
            </a:r>
          </a:p>
        </p:txBody>
      </p:sp>
      <p:sp>
        <p:nvSpPr>
          <p:cNvPr id="15" name="Rettangolo 14">
            <a:extLst>
              <a:ext uri="{FF2B5EF4-FFF2-40B4-BE49-F238E27FC236}">
                <a16:creationId xmlns:a16="http://schemas.microsoft.com/office/drawing/2014/main" id="{3B01A211-F75E-4719-9F24-5E7839A8557B}"/>
              </a:ext>
            </a:extLst>
          </p:cNvPr>
          <p:cNvSpPr/>
          <p:nvPr/>
        </p:nvSpPr>
        <p:spPr>
          <a:xfrm>
            <a:off x="1043608" y="1124744"/>
            <a:ext cx="3528392"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istruzione generale</a:t>
            </a:r>
          </a:p>
          <a:p>
            <a:pPr lvl="0" algn="ctr"/>
            <a:r>
              <a:rPr lang="it-IT" sz="2000" b="1" dirty="0">
                <a:solidFill>
                  <a:schemeClr val="bg1"/>
                </a:solidFill>
                <a:latin typeface="+mj-lt"/>
                <a:cs typeface="Aharoni" panose="02010803020104030203" pitchFamily="2" charset="-79"/>
              </a:rPr>
              <a:t>1386  ore</a:t>
            </a:r>
          </a:p>
        </p:txBody>
      </p:sp>
      <p:sp>
        <p:nvSpPr>
          <p:cNvPr id="16" name="Rettangolo 15">
            <a:extLst>
              <a:ext uri="{FF2B5EF4-FFF2-40B4-BE49-F238E27FC236}">
                <a16:creationId xmlns:a16="http://schemas.microsoft.com/office/drawing/2014/main" id="{B0E26548-BA30-40CC-9DEC-960133096679}"/>
              </a:ext>
            </a:extLst>
          </p:cNvPr>
          <p:cNvSpPr/>
          <p:nvPr/>
        </p:nvSpPr>
        <p:spPr>
          <a:xfrm>
            <a:off x="4572000" y="1124744"/>
            <a:ext cx="3816424"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indirizzo </a:t>
            </a:r>
          </a:p>
          <a:p>
            <a:pPr lvl="0" algn="ctr"/>
            <a:r>
              <a:rPr lang="it-IT" sz="2000" b="1" dirty="0">
                <a:solidFill>
                  <a:schemeClr val="bg1"/>
                </a:solidFill>
                <a:latin typeface="+mj-lt"/>
                <a:cs typeface="Aharoni" panose="02010803020104030203" pitchFamily="2" charset="-79"/>
              </a:rPr>
              <a:t>1782  ore</a:t>
            </a:r>
          </a:p>
        </p:txBody>
      </p:sp>
      <p:sp>
        <p:nvSpPr>
          <p:cNvPr id="17" name="Rettangolo 16">
            <a:extLst>
              <a:ext uri="{FF2B5EF4-FFF2-40B4-BE49-F238E27FC236}">
                <a16:creationId xmlns:a16="http://schemas.microsoft.com/office/drawing/2014/main" id="{1A51F941-87E6-4BD9-BF57-9D3F616C781F}"/>
              </a:ext>
            </a:extLst>
          </p:cNvPr>
          <p:cNvSpPr/>
          <p:nvPr/>
        </p:nvSpPr>
        <p:spPr>
          <a:xfrm>
            <a:off x="1043608" y="1988840"/>
            <a:ext cx="7344815" cy="420671"/>
          </a:xfrm>
          <a:prstGeom prst="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400" b="1" dirty="0">
                <a:solidFill>
                  <a:srgbClr val="000099"/>
                </a:solidFill>
                <a:latin typeface="+mj-lt"/>
                <a:cs typeface="Aharoni" panose="02010803020104030203" pitchFamily="2" charset="-79"/>
              </a:rPr>
              <a:t>Totale monte ore triennio: 3.168</a:t>
            </a:r>
          </a:p>
        </p:txBody>
      </p:sp>
      <p:sp>
        <p:nvSpPr>
          <p:cNvPr id="18" name="CasellaDiTesto 17">
            <a:extLst>
              <a:ext uri="{FF2B5EF4-FFF2-40B4-BE49-F238E27FC236}">
                <a16:creationId xmlns:a16="http://schemas.microsoft.com/office/drawing/2014/main" id="{BC482ED1-C0B1-45A1-88CB-D70BF5D9C03A}"/>
              </a:ext>
            </a:extLst>
          </p:cNvPr>
          <p:cNvSpPr txBox="1"/>
          <p:nvPr/>
        </p:nvSpPr>
        <p:spPr>
          <a:xfrm>
            <a:off x="683568" y="2492600"/>
            <a:ext cx="7992889" cy="2693045"/>
          </a:xfrm>
          <a:prstGeom prst="rect">
            <a:avLst/>
          </a:prstGeom>
          <a:noFill/>
          <a:ln>
            <a:solidFill>
              <a:schemeClr val="accent1"/>
            </a:solidFill>
          </a:ln>
        </p:spPr>
        <p:txBody>
          <a:bodyPr wrap="square" rtlCol="0">
            <a:spAutoFit/>
          </a:bodyPr>
          <a:lstStyle/>
          <a:p>
            <a:pPr indent="-342900">
              <a:spcAft>
                <a:spcPts val="600"/>
              </a:spcAft>
              <a:buFont typeface="Wingdings" panose="05000000000000000000" pitchFamily="2" charset="2"/>
              <a:buChar char="ü"/>
            </a:pPr>
            <a:r>
              <a:rPr lang="it-IT" sz="2400" u="sng" dirty="0"/>
              <a:t>Insegnamenti dell’ Area di istruzione generale</a:t>
            </a:r>
            <a:r>
              <a:rPr lang="it-IT" sz="2400" dirty="0"/>
              <a:t> </a:t>
            </a:r>
            <a:r>
              <a:rPr lang="it-IT" sz="2400" u="sng" dirty="0"/>
              <a:t>aggregati in</a:t>
            </a:r>
          </a:p>
          <a:p>
            <a:pPr>
              <a:spcAft>
                <a:spcPts val="600"/>
              </a:spcAft>
            </a:pPr>
            <a:r>
              <a:rPr lang="it-IT" sz="2400" dirty="0"/>
              <a:t>     </a:t>
            </a:r>
            <a:r>
              <a:rPr lang="it-IT" sz="2400" u="sng" dirty="0"/>
              <a:t>Assi culturali</a:t>
            </a:r>
            <a:r>
              <a:rPr lang="it-IT" sz="2400" dirty="0"/>
              <a:t> ed insegnamenti </a:t>
            </a:r>
            <a:r>
              <a:rPr lang="it-IT" sz="2400" u="sng" dirty="0"/>
              <a:t>dell’Area di indirizzo </a:t>
            </a:r>
            <a:r>
              <a:rPr lang="it-IT" sz="2400" dirty="0"/>
              <a:t>che</a:t>
            </a:r>
          </a:p>
          <a:p>
            <a:pPr>
              <a:spcAft>
                <a:spcPts val="600"/>
              </a:spcAft>
            </a:pPr>
            <a:r>
              <a:rPr lang="it-IT" sz="2400" dirty="0"/>
              <a:t>     riprendono l’Asse scientifico, tecnologico e professionale, </a:t>
            </a:r>
          </a:p>
          <a:p>
            <a:pPr marL="342900" indent="-342900">
              <a:spcAft>
                <a:spcPts val="600"/>
              </a:spcAft>
              <a:buFont typeface="Wingdings" panose="05000000000000000000" pitchFamily="2" charset="2"/>
              <a:buChar char="ü"/>
            </a:pPr>
            <a:r>
              <a:rPr lang="it-IT" sz="2400" u="sng" dirty="0" smtClean="0"/>
              <a:t>Possibilità </a:t>
            </a:r>
            <a:r>
              <a:rPr lang="it-IT" sz="2400" u="sng" dirty="0"/>
              <a:t>di strutturare il 5° anno</a:t>
            </a:r>
            <a:r>
              <a:rPr lang="it-IT" sz="2400" dirty="0"/>
              <a:t> in modo da consentire</a:t>
            </a:r>
          </a:p>
          <a:p>
            <a:pPr>
              <a:spcAft>
                <a:spcPts val="600"/>
              </a:spcAft>
            </a:pPr>
            <a:r>
              <a:rPr lang="it-IT" sz="2400" dirty="0"/>
              <a:t>     anche l’acquisizione di crediti per il conseguimento </a:t>
            </a:r>
            <a:r>
              <a:rPr lang="it-IT" sz="2400" dirty="0" smtClean="0"/>
              <a:t>    della</a:t>
            </a:r>
            <a:endParaRPr lang="it-IT" sz="2400" dirty="0"/>
          </a:p>
          <a:p>
            <a:r>
              <a:rPr lang="it-IT" sz="2400" dirty="0"/>
              <a:t>     certificazione IFTS</a:t>
            </a:r>
          </a:p>
        </p:txBody>
      </p:sp>
      <p:sp useBgFill="1">
        <p:nvSpPr>
          <p:cNvPr id="2" name="Segnaposto numero diapositiva 1"/>
          <p:cNvSpPr>
            <a:spLocks noGrp="1"/>
          </p:cNvSpPr>
          <p:nvPr>
            <p:ph type="sldNum" sz="quarter" idx="12"/>
          </p:nvPr>
        </p:nvSpPr>
        <p:spPr/>
        <p:txBody>
          <a:bodyPr/>
          <a:lstStyle/>
          <a:p>
            <a:fld id="{61BC23D8-5C85-4539-9172-3497310E4995}" type="slidenum">
              <a:rPr lang="it-IT" smtClean="0"/>
              <a:pPr/>
              <a:t>4</a:t>
            </a:fld>
            <a:endParaRPr lang="it-IT" dirty="0"/>
          </a:p>
        </p:txBody>
      </p:sp>
      <p:sp>
        <p:nvSpPr>
          <p:cNvPr id="10" name="Rettangolo 9">
            <a:extLst>
              <a:ext uri="{FF2B5EF4-FFF2-40B4-BE49-F238E27FC236}">
                <a16:creationId xmlns:a16="http://schemas.microsoft.com/office/drawing/2014/main" id="{7D3F9E21-A2CD-4DE6-94A5-C5B013158058}"/>
              </a:ext>
            </a:extLst>
          </p:cNvPr>
          <p:cNvSpPr/>
          <p:nvPr/>
        </p:nvSpPr>
        <p:spPr>
          <a:xfrm>
            <a:off x="1043608" y="620688"/>
            <a:ext cx="7344814"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3200" b="1" dirty="0">
                <a:solidFill>
                  <a:schemeClr val="accent1"/>
                </a:solidFill>
                <a:effectLst>
                  <a:outerShdw blurRad="38100" dist="38100" dir="2700000" algn="tl">
                    <a:srgbClr val="000000">
                      <a:alpha val="43137"/>
                    </a:srgbClr>
                  </a:outerShdw>
                </a:effectLst>
                <a:latin typeface="+mj-lt"/>
                <a:cs typeface="Aharoni" panose="02010803020104030203" pitchFamily="2" charset="-79"/>
              </a:rPr>
              <a:t>Il triennio</a:t>
            </a:r>
          </a:p>
        </p:txBody>
      </p:sp>
    </p:spTree>
    <p:extLst>
      <p:ext uri="{BB962C8B-B14F-4D97-AF65-F5344CB8AC3E}">
        <p14:creationId xmlns:p14="http://schemas.microsoft.com/office/powerpoint/2010/main" val="341177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a:t>Alcuni criteri ispiratori sul piano didattico</a:t>
            </a:r>
          </a:p>
        </p:txBody>
      </p:sp>
      <p:sp>
        <p:nvSpPr>
          <p:cNvPr id="4" name="Segnaposto numero diapositiva 3"/>
          <p:cNvSpPr>
            <a:spLocks noGrp="1"/>
          </p:cNvSpPr>
          <p:nvPr>
            <p:ph type="sldNum" sz="quarter" idx="12"/>
          </p:nvPr>
        </p:nvSpPr>
        <p:spPr/>
        <p:txBody>
          <a:bodyPr/>
          <a:lstStyle/>
          <a:p>
            <a:fld id="{61BC23D8-5C85-4539-9172-3497310E4995}" type="slidenum">
              <a:rPr lang="it-IT" smtClean="0"/>
              <a:pPr/>
              <a:t>5</a:t>
            </a:fld>
            <a:endParaRPr lang="it-IT"/>
          </a:p>
        </p:txBody>
      </p:sp>
      <p:sp>
        <p:nvSpPr>
          <p:cNvPr id="5" name="Segnaposto contenuto 4">
            <a:extLst>
              <a:ext uri="{FF2B5EF4-FFF2-40B4-BE49-F238E27FC236}">
                <a16:creationId xmlns:a16="http://schemas.microsoft.com/office/drawing/2014/main" id="{23F6CE10-403D-FF4B-A5AC-5C863A503F09}"/>
              </a:ext>
            </a:extLst>
          </p:cNvPr>
          <p:cNvSpPr>
            <a:spLocks noGrp="1"/>
          </p:cNvSpPr>
          <p:nvPr>
            <p:ph sz="quarter" idx="1"/>
          </p:nvPr>
        </p:nvSpPr>
        <p:spPr>
          <a:xfrm>
            <a:off x="914400" y="2097088"/>
            <a:ext cx="7772400" cy="3922712"/>
          </a:xfrm>
          <a:noFill/>
          <a:ln>
            <a:solidFill>
              <a:schemeClr val="accent1"/>
            </a:solidFill>
          </a:ln>
        </p:spPr>
        <p:txBody>
          <a:bodyPr>
            <a:normAutofit fontScale="85000" lnSpcReduction="10000"/>
          </a:bodyPr>
          <a:lstStyle/>
          <a:p>
            <a:pPr marL="514350" indent="-514350">
              <a:buAutoNum type="alphaLcParenR"/>
            </a:pPr>
            <a:r>
              <a:rPr lang="it-IT" sz="3200" b="1" dirty="0"/>
              <a:t>Favorire l’integrazione tra contesti di apprendimento formali e non formali</a:t>
            </a:r>
            <a:r>
              <a:rPr lang="it-IT" sz="3200" dirty="0"/>
              <a:t>, </a:t>
            </a:r>
          </a:p>
          <a:p>
            <a:pPr marL="0" indent="0">
              <a:buNone/>
            </a:pPr>
            <a:endParaRPr lang="it-IT" sz="3200" dirty="0"/>
          </a:p>
          <a:p>
            <a:pPr marL="0" indent="0">
              <a:buNone/>
            </a:pPr>
            <a:r>
              <a:rPr lang="it-IT" sz="3200" dirty="0"/>
              <a:t>valorizzando la </a:t>
            </a:r>
            <a:r>
              <a:rPr lang="it-IT" sz="3200" u="sng" dirty="0"/>
              <a:t>dimensione  culturale ed educativa del “sistema lavoro</a:t>
            </a:r>
            <a:r>
              <a:rPr lang="it-IT" sz="3200" dirty="0"/>
              <a:t>” </a:t>
            </a:r>
          </a:p>
          <a:p>
            <a:pPr marL="0" indent="0">
              <a:buNone/>
            </a:pPr>
            <a:r>
              <a:rPr lang="it-IT" sz="3200" dirty="0"/>
              <a:t>come base per ritrovare anche </a:t>
            </a:r>
            <a:r>
              <a:rPr lang="it-IT" sz="3200" b="1" i="1" dirty="0"/>
              <a:t>l’identità dell’istruzione professionale</a:t>
            </a:r>
            <a:r>
              <a:rPr lang="it-IT" sz="3200" dirty="0"/>
              <a:t> come «scuole dell’innovazione»</a:t>
            </a:r>
          </a:p>
          <a:p>
            <a:endParaRPr lang="it-IT" sz="3200" dirty="0"/>
          </a:p>
        </p:txBody>
      </p:sp>
    </p:spTree>
    <p:extLst>
      <p:ext uri="{BB962C8B-B14F-4D97-AF65-F5344CB8AC3E}">
        <p14:creationId xmlns:p14="http://schemas.microsoft.com/office/powerpoint/2010/main" val="35611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856060" y="116632"/>
            <a:ext cx="7429499" cy="1211560"/>
          </a:xfrm>
        </p:spPr>
        <p:txBody>
          <a:bodyPr>
            <a:normAutofit/>
          </a:bodyPr>
          <a:lstStyle/>
          <a:p>
            <a:pPr lvl="0" algn="ctr"/>
            <a:r>
              <a:rPr lang="it-IT" sz="3200" b="1" dirty="0" smtClean="0"/>
              <a:t> </a:t>
            </a:r>
            <a:r>
              <a:rPr lang="it-IT" sz="3200" b="1" dirty="0"/>
              <a:t>La progettazione interdisciplinare per assi culturali e per competenze</a:t>
            </a:r>
            <a:endParaRPr lang="it-IT" sz="3200" dirty="0"/>
          </a:p>
        </p:txBody>
      </p:sp>
      <p:sp>
        <p:nvSpPr>
          <p:cNvPr id="2" name="Segnaposto numero diapositiva 1"/>
          <p:cNvSpPr>
            <a:spLocks noGrp="1"/>
          </p:cNvSpPr>
          <p:nvPr>
            <p:ph type="sldNum" sz="quarter" idx="12"/>
          </p:nvPr>
        </p:nvSpPr>
        <p:spPr/>
        <p:txBody>
          <a:bodyPr/>
          <a:lstStyle/>
          <a:p>
            <a:fld id="{61BC23D8-5C85-4539-9172-3497310E4995}" type="slidenum">
              <a:rPr lang="it-IT" smtClean="0"/>
              <a:pPr/>
              <a:t>6</a:t>
            </a:fld>
            <a:endParaRPr lang="it-IT"/>
          </a:p>
        </p:txBody>
      </p:sp>
      <p:sp>
        <p:nvSpPr>
          <p:cNvPr id="4" name="Segnaposto contenuto 3"/>
          <p:cNvSpPr>
            <a:spLocks noGrp="1"/>
          </p:cNvSpPr>
          <p:nvPr>
            <p:ph sz="quarter" idx="1"/>
          </p:nvPr>
        </p:nvSpPr>
        <p:spPr>
          <a:xfrm>
            <a:off x="812517" y="1412762"/>
            <a:ext cx="7772400" cy="4463008"/>
          </a:xfrm>
          <a:noFill/>
          <a:ln>
            <a:solidFill>
              <a:schemeClr val="accent1"/>
            </a:solidFill>
          </a:ln>
        </p:spPr>
        <p:txBody>
          <a:bodyPr>
            <a:normAutofit fontScale="92500" lnSpcReduction="20000"/>
          </a:bodyPr>
          <a:lstStyle/>
          <a:p>
            <a:pPr marL="114300" indent="0">
              <a:buNone/>
            </a:pPr>
            <a:r>
              <a:rPr lang="it-IT" dirty="0"/>
              <a:t>Il </a:t>
            </a:r>
            <a:r>
              <a:rPr lang="it-IT" i="1" dirty="0"/>
              <a:t>Regolamento</a:t>
            </a:r>
            <a:r>
              <a:rPr lang="it-IT" dirty="0"/>
              <a:t> </a:t>
            </a:r>
            <a:r>
              <a:rPr lang="it-IT" b="1" dirty="0"/>
              <a:t>non definisce contenuti didattici per singola disciplina,</a:t>
            </a:r>
            <a:r>
              <a:rPr lang="it-IT" dirty="0"/>
              <a:t> ma individua i risultati di apprendimento per ciascun profilo unitario, declinati in termini di competenze, abilità e conoscenze, per </a:t>
            </a:r>
            <a:r>
              <a:rPr lang="it-IT" b="1" dirty="0"/>
              <a:t>rendere effettiva l’integrazione degli insegnamenti </a:t>
            </a:r>
            <a:r>
              <a:rPr lang="it-IT" dirty="0"/>
              <a:t>all’interno degli Assi e tra Assi.</a:t>
            </a:r>
          </a:p>
          <a:p>
            <a:pPr marL="114300" indent="0" algn="just">
              <a:buNone/>
            </a:pPr>
            <a:r>
              <a:rPr lang="it-IT" dirty="0"/>
              <a:t>Per questo è necessario:</a:t>
            </a:r>
          </a:p>
          <a:p>
            <a:pPr indent="-342900">
              <a:buFont typeface="Courier New" panose="02070309020205020404" pitchFamily="49" charset="0"/>
              <a:buChar char="o"/>
            </a:pPr>
            <a:r>
              <a:rPr lang="it-IT" u="sng" dirty="0"/>
              <a:t>Individuare gli insegnamenti, le attività ed i nuclei fondanti delle discipline </a:t>
            </a:r>
            <a:r>
              <a:rPr lang="it-IT" dirty="0"/>
              <a:t>che concorrono all’acquisizione delle diverse competenze,</a:t>
            </a:r>
          </a:p>
          <a:p>
            <a:pPr indent="-342900">
              <a:buFont typeface="Courier New" panose="02070309020205020404" pitchFamily="49" charset="0"/>
              <a:buChar char="o"/>
            </a:pPr>
            <a:r>
              <a:rPr lang="it-IT" u="sng" dirty="0"/>
              <a:t>Strutturare le UDA </a:t>
            </a:r>
            <a:r>
              <a:rPr lang="it-IT" dirty="0"/>
              <a:t>che permettano di conseguire e attestare i risultati di apprendimento in esito ai percorsi</a:t>
            </a:r>
          </a:p>
        </p:txBody>
      </p:sp>
    </p:spTree>
    <p:extLst>
      <p:ext uri="{BB962C8B-B14F-4D97-AF65-F5344CB8AC3E}">
        <p14:creationId xmlns:p14="http://schemas.microsoft.com/office/powerpoint/2010/main" val="378391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B48F4AB-8B13-5849-9354-B176BA5F62F4}"/>
              </a:ext>
            </a:extLst>
          </p:cNvPr>
          <p:cNvSpPr>
            <a:spLocks noGrp="1"/>
          </p:cNvSpPr>
          <p:nvPr>
            <p:ph type="title"/>
          </p:nvPr>
        </p:nvSpPr>
        <p:spPr>
          <a:xfrm>
            <a:off x="722313" y="260649"/>
            <a:ext cx="7772400" cy="648072"/>
          </a:xfrm>
        </p:spPr>
        <p:txBody>
          <a:bodyPr>
            <a:normAutofit/>
          </a:bodyPr>
          <a:lstStyle/>
          <a:p>
            <a:pPr algn="ctr"/>
            <a:r>
              <a:rPr lang="it-IT" sz="3200" b="1" dirty="0"/>
              <a:t>Il nuovo assetto curriculare</a:t>
            </a:r>
          </a:p>
        </p:txBody>
      </p:sp>
      <p:sp>
        <p:nvSpPr>
          <p:cNvPr id="6" name="Segnaposto testo 5">
            <a:extLst>
              <a:ext uri="{FF2B5EF4-FFF2-40B4-BE49-F238E27FC236}">
                <a16:creationId xmlns:a16="http://schemas.microsoft.com/office/drawing/2014/main" id="{92D43594-8EB3-0D41-A319-3BF68C46AAF3}"/>
              </a:ext>
            </a:extLst>
          </p:cNvPr>
          <p:cNvSpPr>
            <a:spLocks noGrp="1"/>
          </p:cNvSpPr>
          <p:nvPr>
            <p:ph type="body" idx="1"/>
          </p:nvPr>
        </p:nvSpPr>
        <p:spPr>
          <a:xfrm>
            <a:off x="722312" y="908721"/>
            <a:ext cx="8098159" cy="5040559"/>
          </a:xfrm>
        </p:spPr>
        <p:txBody>
          <a:bodyPr>
            <a:normAutofit fontScale="92500" lnSpcReduction="10000"/>
          </a:bodyPr>
          <a:lstStyle/>
          <a:p>
            <a:r>
              <a:rPr lang="it-IT" cap="none" dirty="0">
                <a:latin typeface="Arial" panose="020B0604020202020204" pitchFamily="34" charset="0"/>
                <a:cs typeface="Arial" panose="020B0604020202020204" pitchFamily="34" charset="0"/>
              </a:rPr>
              <a:t>(linee guida in corso di elaborazione)</a:t>
            </a:r>
          </a:p>
          <a:p>
            <a:r>
              <a:rPr lang="it-IT" sz="2400" cap="none" dirty="0">
                <a:latin typeface="Arial" panose="020B0604020202020204" pitchFamily="34" charset="0"/>
                <a:cs typeface="Arial" panose="020B0604020202020204" pitchFamily="34" charset="0"/>
              </a:rPr>
              <a:t>L'assetto didattico dell'istruzione professionale è caratterizzato: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 </a:t>
            </a:r>
            <a:r>
              <a:rPr lang="it-IT" sz="2400" b="1" cap="none" dirty="0">
                <a:solidFill>
                  <a:srgbClr val="C00000"/>
                </a:solidFill>
                <a:latin typeface="Arial" panose="020B0604020202020204" pitchFamily="34" charset="0"/>
                <a:cs typeface="Arial" panose="020B0604020202020204" pitchFamily="34" charset="0"/>
              </a:rPr>
              <a:t>personalizzazione del percorso di apprendimento</a:t>
            </a:r>
            <a:r>
              <a:rPr lang="it-IT" sz="2400" cap="none" dirty="0">
                <a:latin typeface="Arial" panose="020B0604020202020204" pitchFamily="34" charset="0"/>
                <a:cs typeface="Arial" panose="020B0604020202020204" pitchFamily="34" charset="0"/>
              </a:rPr>
              <a:t>, che si avvale di una quota del monte ore non superiore a 264 nel biennio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 </a:t>
            </a:r>
            <a:r>
              <a:rPr lang="it-IT" sz="2400" b="1" cap="none" dirty="0">
                <a:solidFill>
                  <a:srgbClr val="C00000"/>
                </a:solidFill>
                <a:latin typeface="Arial" panose="020B0604020202020204" pitchFamily="34" charset="0"/>
                <a:cs typeface="Arial" panose="020B0604020202020204" pitchFamily="34" charset="0"/>
              </a:rPr>
              <a:t>progetto formativo individuale </a:t>
            </a:r>
            <a:r>
              <a:rPr lang="it-IT" sz="2400" cap="none" dirty="0">
                <a:latin typeface="Arial" panose="020B0604020202020204" pitchFamily="34" charset="0"/>
                <a:cs typeface="Arial" panose="020B0604020202020204" pitchFamily="34" charset="0"/>
              </a:rPr>
              <a:t>(d’ora in poi PFI)</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dall'aggregazione, nel biennio, delle discipline all'interno degli </a:t>
            </a:r>
            <a:r>
              <a:rPr lang="it-IT" sz="2400" b="1" cap="none" dirty="0">
                <a:solidFill>
                  <a:srgbClr val="C00000"/>
                </a:solidFill>
                <a:latin typeface="Arial" panose="020B0604020202020204" pitchFamily="34" charset="0"/>
                <a:cs typeface="Arial" panose="020B0604020202020204" pitchFamily="34" charset="0"/>
              </a:rPr>
              <a:t>assi culturali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 </a:t>
            </a:r>
            <a:r>
              <a:rPr lang="it-IT" sz="2400" b="1" cap="none" dirty="0">
                <a:solidFill>
                  <a:srgbClr val="C00000"/>
                </a:solidFill>
                <a:latin typeface="Arial" panose="020B0604020202020204" pitchFamily="34" charset="0"/>
                <a:cs typeface="Arial" panose="020B0604020202020204" pitchFamily="34" charset="0"/>
              </a:rPr>
              <a:t>progettazione interdisciplinare </a:t>
            </a:r>
            <a:r>
              <a:rPr lang="it-IT" sz="2400" cap="none" dirty="0">
                <a:latin typeface="Arial" panose="020B0604020202020204" pitchFamily="34" charset="0"/>
                <a:cs typeface="Arial" panose="020B0604020202020204" pitchFamily="34" charset="0"/>
              </a:rPr>
              <a:t>dei percorsi didattici caratterizzanti i diversi assi culturali</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dall'organizzazione per </a:t>
            </a:r>
            <a:r>
              <a:rPr lang="it-IT" sz="2400" b="1" cap="none" dirty="0">
                <a:solidFill>
                  <a:srgbClr val="C00000"/>
                </a:solidFill>
                <a:latin typeface="Arial" panose="020B0604020202020204" pitchFamily="34" charset="0"/>
                <a:cs typeface="Arial" panose="020B0604020202020204" pitchFamily="34" charset="0"/>
              </a:rPr>
              <a:t>unità  di apprendimento</a:t>
            </a:r>
            <a:r>
              <a:rPr lang="it-IT" sz="2400" cap="none" dirty="0">
                <a:latin typeface="Arial" panose="020B0604020202020204" pitchFamily="34" charset="0"/>
                <a:cs typeface="Arial" panose="020B0604020202020204" pitchFamily="34" charset="0"/>
              </a:rPr>
              <a:t>.</a:t>
            </a:r>
            <a:endParaRPr lang="it-IT" sz="2400" dirty="0"/>
          </a:p>
        </p:txBody>
      </p:sp>
      <p:sp>
        <p:nvSpPr>
          <p:cNvPr id="4" name="Segnaposto numero diapositiva 3">
            <a:extLst>
              <a:ext uri="{FF2B5EF4-FFF2-40B4-BE49-F238E27FC236}">
                <a16:creationId xmlns:a16="http://schemas.microsoft.com/office/drawing/2014/main" id="{DF807B8D-9685-324E-9DA7-8716EF2C68D0}"/>
              </a:ext>
            </a:extLst>
          </p:cNvPr>
          <p:cNvSpPr>
            <a:spLocks noGrp="1"/>
          </p:cNvSpPr>
          <p:nvPr>
            <p:ph type="sldNum" sz="quarter" idx="12"/>
          </p:nvPr>
        </p:nvSpPr>
        <p:spPr/>
        <p:txBody>
          <a:bodyPr/>
          <a:lstStyle/>
          <a:p>
            <a:fld id="{61BC23D8-5C85-4539-9172-3497310E4995}" type="slidenum">
              <a:rPr lang="it-IT" smtClean="0"/>
              <a:pPr/>
              <a:t>7</a:t>
            </a:fld>
            <a:endParaRPr lang="it-IT"/>
          </a:p>
        </p:txBody>
      </p:sp>
    </p:spTree>
    <p:extLst>
      <p:ext uri="{BB962C8B-B14F-4D97-AF65-F5344CB8AC3E}">
        <p14:creationId xmlns:p14="http://schemas.microsoft.com/office/powerpoint/2010/main" val="3457197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8136904" cy="1080120"/>
          </a:xfrm>
        </p:spPr>
        <p:txBody>
          <a:bodyPr>
            <a:normAutofit/>
          </a:bodyPr>
          <a:lstStyle/>
          <a:p>
            <a:pPr algn="ctr"/>
            <a:r>
              <a:rPr lang="it-IT" sz="3200" b="1" i="1" dirty="0"/>
              <a:t>Nuove opportunità per la gestione didattica</a:t>
            </a:r>
          </a:p>
        </p:txBody>
      </p:sp>
      <p:sp>
        <p:nvSpPr>
          <p:cNvPr id="5" name="Segnaposto contenuto 4">
            <a:extLst>
              <a:ext uri="{FF2B5EF4-FFF2-40B4-BE49-F238E27FC236}">
                <a16:creationId xmlns:a16="http://schemas.microsoft.com/office/drawing/2014/main" id="{A936A50D-89CD-4C4C-8DE2-0F86926B48F6}"/>
              </a:ext>
            </a:extLst>
          </p:cNvPr>
          <p:cNvSpPr>
            <a:spLocks noGrp="1"/>
          </p:cNvSpPr>
          <p:nvPr>
            <p:ph idx="1"/>
          </p:nvPr>
        </p:nvSpPr>
        <p:spPr>
          <a:xfrm>
            <a:off x="856060" y="1628800"/>
            <a:ext cx="7429499" cy="4619600"/>
          </a:xfrm>
          <a:noFill/>
          <a:ln>
            <a:solidFill>
              <a:schemeClr val="accent1"/>
            </a:solidFill>
          </a:ln>
        </p:spPr>
        <p:txBody>
          <a:bodyPr>
            <a:noAutofit/>
          </a:bodyPr>
          <a:lstStyle/>
          <a:p>
            <a:r>
              <a:rPr lang="it-IT" b="1" dirty="0"/>
              <a:t>I periodi didattici </a:t>
            </a:r>
            <a:r>
              <a:rPr lang="it-IT" dirty="0"/>
              <a:t>che consentono una maggiore flessibilità dei percorsi</a:t>
            </a:r>
            <a:endParaRPr lang="it-IT" b="1" dirty="0"/>
          </a:p>
          <a:p>
            <a:r>
              <a:rPr lang="it-IT" b="1" dirty="0"/>
              <a:t>L’alternanza scuola </a:t>
            </a:r>
            <a:r>
              <a:rPr lang="mr-IN" b="1" dirty="0"/>
              <a:t>–</a:t>
            </a:r>
            <a:r>
              <a:rPr lang="it-IT" b="1" dirty="0"/>
              <a:t> lavoro, </a:t>
            </a:r>
            <a:r>
              <a:rPr lang="it-IT" dirty="0"/>
              <a:t> attivabile già </a:t>
            </a:r>
            <a:r>
              <a:rPr lang="it-IT" u="sng" dirty="0"/>
              <a:t>dal secondo anno</a:t>
            </a:r>
            <a:endParaRPr lang="it-IT" b="1" dirty="0"/>
          </a:p>
          <a:p>
            <a:r>
              <a:rPr lang="it-IT" b="1" dirty="0"/>
              <a:t>Metodologie di tipo attivo e induttivo</a:t>
            </a:r>
            <a:r>
              <a:rPr lang="it-IT" dirty="0"/>
              <a:t>, basate su: </a:t>
            </a:r>
            <a:r>
              <a:rPr lang="it-IT" u="sng" dirty="0"/>
              <a:t>esperienze di laboratorio</a:t>
            </a:r>
            <a:r>
              <a:rPr lang="it-IT" dirty="0"/>
              <a:t> (con orario rafforzato) e in contesti operativi (stage aziendali), analisi e soluzioni di problemi relativi alle attività di riferimento, lavoro cooperativo, gestione per progetti e su commessa... </a:t>
            </a:r>
            <a:endParaRPr lang="it-IT" b="1" dirty="0"/>
          </a:p>
          <a:p>
            <a:endParaRPr lang="it-IT" dirty="0"/>
          </a:p>
        </p:txBody>
      </p:sp>
      <p:sp>
        <p:nvSpPr>
          <p:cNvPr id="4" name="Segnaposto numero diapositiva 3"/>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112868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9381D4-FA77-2A4B-8651-A2524B9165B4}"/>
              </a:ext>
            </a:extLst>
          </p:cNvPr>
          <p:cNvSpPr>
            <a:spLocks noGrp="1"/>
          </p:cNvSpPr>
          <p:nvPr>
            <p:ph type="title"/>
          </p:nvPr>
        </p:nvSpPr>
        <p:spPr>
          <a:xfrm>
            <a:off x="856060" y="0"/>
            <a:ext cx="7429499" cy="991816"/>
          </a:xfrm>
        </p:spPr>
        <p:txBody>
          <a:bodyPr>
            <a:normAutofit fontScale="90000"/>
          </a:bodyPr>
          <a:lstStyle/>
          <a:p>
            <a:pPr algn="ctr"/>
            <a:r>
              <a:rPr lang="it-IT" sz="3600" b="1" dirty="0"/>
              <a:t>PROGETTO FORMATIVO INDIVIDUALE</a:t>
            </a:r>
          </a:p>
        </p:txBody>
      </p:sp>
      <p:sp>
        <p:nvSpPr>
          <p:cNvPr id="3" name="Segnaposto contenuto 2">
            <a:extLst>
              <a:ext uri="{FF2B5EF4-FFF2-40B4-BE49-F238E27FC236}">
                <a16:creationId xmlns:a16="http://schemas.microsoft.com/office/drawing/2014/main" id="{E43E72D8-8A0C-BF4C-8818-146989F2B9ED}"/>
              </a:ext>
            </a:extLst>
          </p:cNvPr>
          <p:cNvSpPr>
            <a:spLocks noGrp="1"/>
          </p:cNvSpPr>
          <p:nvPr>
            <p:ph idx="1"/>
          </p:nvPr>
        </p:nvSpPr>
        <p:spPr>
          <a:xfrm>
            <a:off x="251520" y="1268760"/>
            <a:ext cx="8640960" cy="5256584"/>
          </a:xfrm>
          <a:noFill/>
          <a:ln>
            <a:solidFill>
              <a:schemeClr val="accent1"/>
            </a:solidFill>
          </a:ln>
        </p:spPr>
        <p:txBody>
          <a:bodyPr>
            <a:noAutofit/>
          </a:bodyPr>
          <a:lstStyle/>
          <a:p>
            <a:pPr marL="69056" indent="0" algn="just">
              <a:buNone/>
            </a:pPr>
            <a:r>
              <a:rPr lang="it-IT" i="1" dirty="0"/>
              <a:t>«… Il PFI dovrebbe  “documentare” … il percorso svolto dall’alunno </a:t>
            </a:r>
            <a:r>
              <a:rPr lang="it-IT" i="1" dirty="0">
                <a:solidFill>
                  <a:srgbClr val="C00000"/>
                </a:solidFill>
              </a:rPr>
              <a:t>all’interno del percorso standard </a:t>
            </a:r>
            <a:r>
              <a:rPr lang="it-IT" i="1" dirty="0"/>
              <a:t>previsto per quell’annualità. In quanto </a:t>
            </a:r>
            <a:r>
              <a:rPr lang="it-IT" i="1" dirty="0">
                <a:solidFill>
                  <a:schemeClr val="bg2">
                    <a:lumMod val="60000"/>
                    <a:lumOff val="40000"/>
                  </a:schemeClr>
                </a:solidFill>
              </a:rPr>
              <a:t>“</a:t>
            </a:r>
            <a:r>
              <a:rPr lang="it-IT" i="1" dirty="0">
                <a:solidFill>
                  <a:srgbClr val="C00000"/>
                </a:solidFill>
              </a:rPr>
              <a:t>percorso svolto dall’alunno</a:t>
            </a:r>
            <a:r>
              <a:rPr lang="it-IT" i="1" dirty="0"/>
              <a:t>”, con i suoi tempi, le sue modalità  di apprendimento e risorse cognitive e motivazionali, (il PFI) </a:t>
            </a:r>
            <a:r>
              <a:rPr lang="it-IT" i="1" dirty="0">
                <a:solidFill>
                  <a:srgbClr val="C00000"/>
                </a:solidFill>
              </a:rPr>
              <a:t>diventa un percorso personalizzato</a:t>
            </a:r>
            <a:r>
              <a:rPr lang="it-IT" i="1" dirty="0">
                <a:solidFill>
                  <a:schemeClr val="bg2">
                    <a:lumMod val="60000"/>
                    <a:lumOff val="40000"/>
                  </a:schemeClr>
                </a:solidFill>
              </a:rPr>
              <a:t> </a:t>
            </a:r>
            <a:r>
              <a:rPr lang="it-IT" i="1" dirty="0"/>
              <a:t>perché </a:t>
            </a:r>
            <a:r>
              <a:rPr lang="it-IT" b="1" i="1" dirty="0"/>
              <a:t>ogni studente dovrà prendersi la responsabilità di svolgerlo</a:t>
            </a:r>
            <a:r>
              <a:rPr lang="it-IT" i="1" dirty="0"/>
              <a:t>, con l’aiuto del tutor, scegliendo quello che può fare e in quanto tempo».</a:t>
            </a:r>
          </a:p>
          <a:p>
            <a:pPr marL="69056" indent="0" algn="just">
              <a:buNone/>
            </a:pPr>
            <a:r>
              <a:rPr lang="it-IT" altLang="it-IT" i="1" dirty="0" err="1"/>
              <a:t>ll</a:t>
            </a:r>
            <a:r>
              <a:rPr lang="it-IT" altLang="it-IT" i="1" dirty="0"/>
              <a:t> progetto formativo individuale </a:t>
            </a:r>
            <a:r>
              <a:rPr lang="it-IT" altLang="it-IT" b="1" i="1" dirty="0"/>
              <a:t>si basa sul bilancio personale, </a:t>
            </a:r>
            <a:r>
              <a:rPr lang="it-IT" altLang="it-IT" i="1" u="sng" dirty="0"/>
              <a:t>è </a:t>
            </a:r>
            <a:r>
              <a:rPr lang="it-IT" altLang="it-IT" i="1" dirty="0">
                <a:solidFill>
                  <a:srgbClr val="C00000"/>
                </a:solidFill>
              </a:rPr>
              <a:t>effettuato nel primo anno di frequenza </a:t>
            </a:r>
            <a:r>
              <a:rPr lang="it-IT" altLang="it-IT" i="1" dirty="0"/>
              <a:t>del percorso di istruzione professionale </a:t>
            </a:r>
            <a:r>
              <a:rPr lang="it-IT" altLang="it-IT" i="1" dirty="0">
                <a:solidFill>
                  <a:srgbClr val="C00000"/>
                </a:solidFill>
              </a:rPr>
              <a:t>ed è aggiornato </a:t>
            </a:r>
            <a:r>
              <a:rPr lang="it-IT" altLang="it-IT" i="1" dirty="0"/>
              <a:t>p</a:t>
            </a:r>
            <a:r>
              <a:rPr lang="it-IT" altLang="it-IT" sz="2500" i="1" dirty="0"/>
              <a:t>er tutta la sua durata».</a:t>
            </a:r>
          </a:p>
          <a:p>
            <a:pPr marL="69056" indent="0" algn="just">
              <a:buNone/>
            </a:pPr>
            <a:r>
              <a:rPr lang="it-IT" altLang="it-IT" sz="2500" i="1" dirty="0">
                <a:solidFill>
                  <a:schemeClr val="bg2">
                    <a:lumMod val="60000"/>
                    <a:lumOff val="40000"/>
                  </a:schemeClr>
                </a:solidFill>
              </a:rPr>
              <a:t> </a:t>
            </a:r>
            <a:r>
              <a:rPr lang="it-IT" altLang="it-IT" sz="1600" dirty="0">
                <a:solidFill>
                  <a:schemeClr val="bg2">
                    <a:lumMod val="60000"/>
                    <a:lumOff val="40000"/>
                  </a:schemeClr>
                </a:solidFill>
              </a:rPr>
              <a:t>(«Regolamento», Art. 2, comma 1)</a:t>
            </a:r>
          </a:p>
        </p:txBody>
      </p:sp>
      <p:sp>
        <p:nvSpPr>
          <p:cNvPr id="4" name="Segnaposto numero diapositiva 3">
            <a:extLst>
              <a:ext uri="{FF2B5EF4-FFF2-40B4-BE49-F238E27FC236}">
                <a16:creationId xmlns:a16="http://schemas.microsoft.com/office/drawing/2014/main" id="{10224572-1DE4-D34A-8191-330330567F16}"/>
              </a:ext>
            </a:extLst>
          </p:cNvPr>
          <p:cNvSpPr>
            <a:spLocks noGrp="1"/>
          </p:cNvSpPr>
          <p:nvPr>
            <p:ph type="sldNum" sz="quarter" idx="12"/>
          </p:nvPr>
        </p:nvSpPr>
        <p:spPr/>
        <p:txBody>
          <a:bodyPr/>
          <a:lstStyle/>
          <a:p>
            <a:fld id="{C95746DD-A230-5B4F-A45F-234C12314B31}" type="slidenum">
              <a:rPr lang="it-IT" smtClean="0"/>
              <a:t>9</a:t>
            </a:fld>
            <a:endParaRPr lang="it-IT"/>
          </a:p>
        </p:txBody>
      </p:sp>
    </p:spTree>
    <p:extLst>
      <p:ext uri="{BB962C8B-B14F-4D97-AF65-F5344CB8AC3E}">
        <p14:creationId xmlns:p14="http://schemas.microsoft.com/office/powerpoint/2010/main" val="1429970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Circuito</Template>
  <TotalTime>9095159</TotalTime>
  <Words>1779</Words>
  <Application>Microsoft Office PowerPoint</Application>
  <PresentationFormat>Presentazione su schermo (4:3)</PresentationFormat>
  <Paragraphs>163</Paragraphs>
  <Slides>20</Slides>
  <Notes>5</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20</vt:i4>
      </vt:variant>
    </vt:vector>
  </HeadingPairs>
  <TitlesOfParts>
    <vt:vector size="32" baseType="lpstr">
      <vt:lpstr>Aharoni</vt:lpstr>
      <vt:lpstr>Arial</vt:lpstr>
      <vt:lpstr>Calibri</vt:lpstr>
      <vt:lpstr>Courier New</vt:lpstr>
      <vt:lpstr>Mangal</vt:lpstr>
      <vt:lpstr>Times New Roman</vt:lpstr>
      <vt:lpstr>Trebuchet MS</vt:lpstr>
      <vt:lpstr>Tw Cen MT</vt:lpstr>
      <vt:lpstr>UniformCondensed-Light</vt:lpstr>
      <vt:lpstr>Wingdings</vt:lpstr>
      <vt:lpstr>Wingdings 2</vt:lpstr>
      <vt:lpstr>Circuito</vt:lpstr>
      <vt:lpstr>Architettura dei nuovi percorsi di istruzione professionale e personalizzazione degli apprendimenti</vt:lpstr>
      <vt:lpstr>La cornice normativa e ordinamentale di riferimento </vt:lpstr>
      <vt:lpstr>Presentazione standard di PowerPoint</vt:lpstr>
      <vt:lpstr>Presentazione standard di PowerPoint</vt:lpstr>
      <vt:lpstr>Alcuni criteri ispiratori sul piano didattico</vt:lpstr>
      <vt:lpstr> La progettazione interdisciplinare per assi culturali e per competenze</vt:lpstr>
      <vt:lpstr>Il nuovo assetto curriculare</vt:lpstr>
      <vt:lpstr>Nuove opportunità per la gestione didattica</vt:lpstr>
      <vt:lpstr>PROGETTO FORMATIVO INDIVIDUALE</vt:lpstr>
      <vt:lpstr>Alcune caratteristiche chiave del PFI</vt:lpstr>
      <vt:lpstr>La procedura di elaborazione del PFI</vt:lpstr>
      <vt:lpstr>     Alcune avvertenze (e nodi) operativi</vt:lpstr>
      <vt:lpstr>Format tipo di riferimento per il PFI </vt:lpstr>
      <vt:lpstr>Presentazione standard di PowerPoint</vt:lpstr>
      <vt:lpstr>Il PFI e la tutorship</vt:lpstr>
      <vt:lpstr>L’ Unità di Apprendimento (UdA)</vt:lpstr>
      <vt:lpstr>Presentazione standard di PowerPoint</vt:lpstr>
      <vt:lpstr>Una definizione di “Compito di realtà” </vt:lpstr>
      <vt:lpstr>Le rubriche di valutazione</vt:lpstr>
      <vt:lpstr>Per concludere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Istituti Tecnici Superiori  per lo sviluppo del Paese</dc:title>
  <dc:creator>Daniela</dc:creator>
  <cp:lastModifiedBy>716042</cp:lastModifiedBy>
  <cp:revision>1036</cp:revision>
  <cp:lastPrinted>2019-02-18T09:25:29Z</cp:lastPrinted>
  <dcterms:created xsi:type="dcterms:W3CDTF">2015-05-25T18:16:46Z</dcterms:created>
  <dcterms:modified xsi:type="dcterms:W3CDTF">2019-05-01T07:23:29Z</dcterms:modified>
</cp:coreProperties>
</file>